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1"/>
    <p:sldId id="257" r:id="rId32"/>
    <p:sldId id="258" r:id="rId33"/>
    <p:sldId id="259" r:id="rId34"/>
    <p:sldId id="260" r:id="rId35"/>
    <p:sldId id="261" r:id="rId36"/>
  </p:sldIdLst>
  <p:sldSz cx="18288000" cy="10287000"/>
  <p:notesSz cx="6858000" cy="9144000"/>
  <p:embeddedFontLst>
    <p:embeddedFont>
      <p:font typeface="Hammersmith One" charset="1" panose="02010703030501060504"/>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Chewy" charset="1" panose="02000000000000000000"/>
      <p:regular r:id="rId11"/>
    </p:embeddedFont>
    <p:embeddedFont>
      <p:font typeface="League Spartan" charset="1" panose="00000800000000000000"/>
      <p:regular r:id="rId12"/>
    </p:embeddedFont>
    <p:embeddedFont>
      <p:font typeface="Clear Sans Regular" charset="1" panose="020B0503030202020304"/>
      <p:regular r:id="rId13"/>
    </p:embeddedFont>
    <p:embeddedFont>
      <p:font typeface="Clear Sans Regular Bold" charset="1" panose="020B0603030202020304"/>
      <p:regular r:id="rId14"/>
    </p:embeddedFont>
    <p:embeddedFont>
      <p:font typeface="Clear Sans Regular Italics" charset="1" panose="020B0503030202090304"/>
      <p:regular r:id="rId15"/>
    </p:embeddedFont>
    <p:embeddedFont>
      <p:font typeface="Clear Sans Regular Bold Italics" charset="1" panose="020B0603030202090304"/>
      <p:regular r:id="rId16"/>
    </p:embeddedFont>
    <p:embeddedFont>
      <p:font typeface="HK Grotesk Medium" charset="1" panose="00000600000000000000"/>
      <p:regular r:id="rId17"/>
    </p:embeddedFont>
    <p:embeddedFont>
      <p:font typeface="HK Grotesk Medium Bold" charset="1" panose="00000700000000000000"/>
      <p:regular r:id="rId18"/>
    </p:embeddedFont>
    <p:embeddedFont>
      <p:font typeface="HK Grotesk Medium Italics" charset="1" panose="00000600000000000000"/>
      <p:regular r:id="rId19"/>
    </p:embeddedFont>
    <p:embeddedFont>
      <p:font typeface="HK Grotesk Medium Bold Italics" charset="1" panose="00000700000000000000"/>
      <p:regular r:id="rId20"/>
    </p:embeddedFont>
    <p:embeddedFont>
      <p:font typeface="Open Sans" charset="1" panose="020B0606030504020204"/>
      <p:regular r:id="rId21"/>
    </p:embeddedFont>
    <p:embeddedFont>
      <p:font typeface="Open Sans Bold" charset="1" panose="020B0806030504020204"/>
      <p:regular r:id="rId22"/>
    </p:embeddedFont>
    <p:embeddedFont>
      <p:font typeface="Open Sans Italics" charset="1" panose="020B0606030504020204"/>
      <p:regular r:id="rId23"/>
    </p:embeddedFont>
    <p:embeddedFont>
      <p:font typeface="Open Sans Bold Italics" charset="1" panose="020B0806030504020204"/>
      <p:regular r:id="rId24"/>
    </p:embeddedFont>
    <p:embeddedFont>
      <p:font typeface="Bakerie Bold" charset="1" panose="00000800000000000000"/>
      <p:regular r:id="rId25"/>
    </p:embeddedFont>
    <p:embeddedFont>
      <p:font typeface="Bakerie Bold Bold" charset="1" panose="00000A00000000000000"/>
      <p:regular r:id="rId26"/>
    </p:embeddedFont>
    <p:embeddedFont>
      <p:font typeface="Canva Sans" charset="1" panose="020B0503030501040103"/>
      <p:regular r:id="rId27"/>
    </p:embeddedFont>
    <p:embeddedFont>
      <p:font typeface="Canva Sans Bold" charset="1" panose="020B0803030501040103"/>
      <p:regular r:id="rId28"/>
    </p:embeddedFont>
    <p:embeddedFont>
      <p:font typeface="Canva Sans Italics" charset="1" panose="020B0503030501040103"/>
      <p:regular r:id="rId29"/>
    </p:embeddedFont>
    <p:embeddedFont>
      <p:font typeface="Canva Sans Bold Italics" charset="1" panose="020B0803030501040103"/>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slides/slide1.xml" Type="http://schemas.openxmlformats.org/officeDocument/2006/relationships/slide"/><Relationship Id="rId32" Target="slides/slide2.xml" Type="http://schemas.openxmlformats.org/officeDocument/2006/relationships/slide"/><Relationship Id="rId33" Target="slides/slide3.xml" Type="http://schemas.openxmlformats.org/officeDocument/2006/relationships/slide"/><Relationship Id="rId34" Target="slides/slide4.xml" Type="http://schemas.openxmlformats.org/officeDocument/2006/relationships/slide"/><Relationship Id="rId35" Target="slides/slide5.xml" Type="http://schemas.openxmlformats.org/officeDocument/2006/relationships/slide"/><Relationship Id="rId36" Target="slides/slide6.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 Id="rId7" Target="https://waterassistance.nj.gov"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jpe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png" Type="http://schemas.openxmlformats.org/officeDocument/2006/relationships/image"/><Relationship Id="rId4" Target="../media/image10.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13.png" Type="http://schemas.openxmlformats.org/officeDocument/2006/relationships/image"/><Relationship Id="rId8" Target="https://www.gloucestercitylibrary.org/" TargetMode="External" Type="http://schemas.openxmlformats.org/officeDocument/2006/relationships/hyperlink"/><Relationship Id="rId9" Target="../media/image7.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4.jpeg" Type="http://schemas.openxmlformats.org/officeDocument/2006/relationships/image"/><Relationship Id="rId4" Target="https://www.facebook.com/gloucestercitynjmayorandcouncil/" TargetMode="External" Type="http://schemas.openxmlformats.org/officeDocument/2006/relationships/hyperlink"/><Relationship Id="rId5" Target="https://www.facebook.com/gloucestercitynjmayorandcouncil/" TargetMode="External" Type="http://schemas.openxmlformats.org/officeDocument/2006/relationships/hyperlink"/><Relationship Id="rId6" Target="../media/image3.png" Type="http://schemas.openxmlformats.org/officeDocument/2006/relationships/image"/><Relationship Id="rId7" Target="../media/image4.svg" Type="http://schemas.openxmlformats.org/officeDocument/2006/relationships/image"/><Relationship Id="rId8" Target="../media/image1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12" Target="https://public.alertsense.com/SignUp/?regionid=1625" TargetMode="External" Type="http://schemas.openxmlformats.org/officeDocument/2006/relationships/hyperlink"/><Relationship Id="rId2" Target="../media/image1.png" Type="http://schemas.openxmlformats.org/officeDocument/2006/relationships/image"/><Relationship Id="rId3" Target="../media/image16.png" Type="http://schemas.openxmlformats.org/officeDocument/2006/relationships/image"/><Relationship Id="rId4" Target="https://public.alertsense.com/SignUp/?regionid=1625" TargetMode="External" Type="http://schemas.openxmlformats.org/officeDocument/2006/relationships/hyperlink"/><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https://public.alertsense.com/SignUp/?regionid=1625" TargetMode="External" Type="http://schemas.openxmlformats.org/officeDocument/2006/relationships/hyperlink"/><Relationship Id="rId9" Target="https://public.alertsense.com/SignUp/?regionid=1625"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2355804" y="2254341"/>
            <a:ext cx="5211866" cy="7668404"/>
          </a:xfrm>
          <a:prstGeom prst="rect">
            <a:avLst/>
          </a:prstGeom>
          <a:solidFill>
            <a:srgbClr val="202B64"/>
          </a:solidFill>
        </p:spPr>
      </p:sp>
      <p:sp>
        <p:nvSpPr>
          <p:cNvPr name="AutoShape 3" id="3"/>
          <p:cNvSpPr/>
          <p:nvPr/>
        </p:nvSpPr>
        <p:spPr>
          <a:xfrm flipV="true">
            <a:off x="-158612" y="1670116"/>
            <a:ext cx="12276291" cy="14288"/>
          </a:xfrm>
          <a:prstGeom prst="line">
            <a:avLst/>
          </a:prstGeom>
          <a:ln cap="flat" w="9525">
            <a:solidFill>
              <a:srgbClr val="202B64">
                <a:alpha val="0"/>
              </a:srgbClr>
            </a:solidFill>
            <a:prstDash val="solid"/>
            <a:headEnd type="none" len="sm" w="sm"/>
            <a:tailEnd type="none" len="sm" w="sm"/>
          </a:ln>
        </p:spPr>
      </p:sp>
      <p:sp>
        <p:nvSpPr>
          <p:cNvPr name="AutoShape 4" id="4"/>
          <p:cNvSpPr/>
          <p:nvPr/>
        </p:nvSpPr>
        <p:spPr>
          <a:xfrm flipV="true">
            <a:off x="663838" y="22508"/>
            <a:ext cx="0" cy="11049000"/>
          </a:xfrm>
          <a:prstGeom prst="line">
            <a:avLst/>
          </a:prstGeom>
          <a:ln cap="flat" w="9525">
            <a:solidFill>
              <a:srgbClr val="202B64">
                <a:alpha val="0"/>
              </a:srgbClr>
            </a:solidFill>
            <a:prstDash val="solid"/>
            <a:headEnd type="none" len="sm" w="sm"/>
            <a:tailEnd type="none" len="sm" w="sm"/>
          </a:ln>
        </p:spPr>
      </p:sp>
      <p:sp>
        <p:nvSpPr>
          <p:cNvPr name="TextBox 5" id="5"/>
          <p:cNvSpPr txBox="true"/>
          <p:nvPr/>
        </p:nvSpPr>
        <p:spPr>
          <a:xfrm rot="0">
            <a:off x="933450" y="979649"/>
            <a:ext cx="10219920" cy="847725"/>
          </a:xfrm>
          <a:prstGeom prst="rect">
            <a:avLst/>
          </a:prstGeom>
        </p:spPr>
        <p:txBody>
          <a:bodyPr anchor="t" rtlCol="false" tIns="0" lIns="0" bIns="0" rIns="0">
            <a:spAutoFit/>
          </a:bodyPr>
          <a:lstStyle/>
          <a:p>
            <a:pPr marL="0" indent="0" lvl="0">
              <a:lnSpc>
                <a:spcPts val="6720"/>
              </a:lnSpc>
            </a:pPr>
            <a:r>
              <a:rPr lang="en-US" sz="5600">
                <a:solidFill>
                  <a:srgbClr val="2C356C"/>
                </a:solidFill>
                <a:latin typeface="League Spartan Bold"/>
              </a:rPr>
              <a:t>Gloucester City Newsletter</a:t>
            </a:r>
          </a:p>
        </p:txBody>
      </p:sp>
      <p:sp>
        <p:nvSpPr>
          <p:cNvPr name="AutoShape 6" id="6"/>
          <p:cNvSpPr/>
          <p:nvPr/>
        </p:nvSpPr>
        <p:spPr>
          <a:xfrm>
            <a:off x="859627" y="1670128"/>
            <a:ext cx="21435" cy="8594436"/>
          </a:xfrm>
          <a:prstGeom prst="line">
            <a:avLst/>
          </a:prstGeom>
          <a:ln cap="flat" w="9525">
            <a:solidFill>
              <a:srgbClr val="202B64">
                <a:alpha val="3922"/>
              </a:srgbClr>
            </a:solidFill>
            <a:prstDash val="solid"/>
            <a:headEnd type="none" len="sm" w="sm"/>
            <a:tailEnd type="none" len="sm" w="sm"/>
          </a:ln>
        </p:spPr>
      </p:sp>
      <p:sp>
        <p:nvSpPr>
          <p:cNvPr name="AutoShape 7" id="7"/>
          <p:cNvSpPr/>
          <p:nvPr/>
        </p:nvSpPr>
        <p:spPr>
          <a:xfrm>
            <a:off x="6452479" y="1665376"/>
            <a:ext cx="40568" cy="8368491"/>
          </a:xfrm>
          <a:prstGeom prst="line">
            <a:avLst/>
          </a:prstGeom>
          <a:ln cap="flat" w="9525">
            <a:solidFill>
              <a:srgbClr val="202B64">
                <a:alpha val="1961"/>
              </a:srgbClr>
            </a:solidFill>
            <a:prstDash val="solid"/>
            <a:headEnd type="none" len="sm" w="sm"/>
            <a:tailEnd type="none" len="sm" w="sm"/>
          </a:ln>
        </p:spPr>
      </p:sp>
      <p:sp>
        <p:nvSpPr>
          <p:cNvPr name="AutoShape 8" id="8"/>
          <p:cNvSpPr/>
          <p:nvPr/>
        </p:nvSpPr>
        <p:spPr>
          <a:xfrm>
            <a:off x="6629309" y="1689166"/>
            <a:ext cx="0" cy="8368491"/>
          </a:xfrm>
          <a:prstGeom prst="line">
            <a:avLst/>
          </a:prstGeom>
          <a:ln cap="flat" w="9525">
            <a:solidFill>
              <a:srgbClr val="202B64">
                <a:alpha val="1961"/>
              </a:srgbClr>
            </a:solidFill>
            <a:prstDash val="solid"/>
            <a:headEnd type="none" len="sm" w="sm"/>
            <a:tailEnd type="none" len="sm" w="sm"/>
          </a:ln>
        </p:spPr>
      </p:sp>
      <p:sp>
        <p:nvSpPr>
          <p:cNvPr name="AutoShape 9" id="9"/>
          <p:cNvSpPr/>
          <p:nvPr/>
        </p:nvSpPr>
        <p:spPr>
          <a:xfrm>
            <a:off x="11907320" y="1689208"/>
            <a:ext cx="74058" cy="8368491"/>
          </a:xfrm>
          <a:prstGeom prst="line">
            <a:avLst/>
          </a:prstGeom>
          <a:ln cap="flat" w="9525">
            <a:solidFill>
              <a:srgbClr val="202B64">
                <a:alpha val="2745"/>
              </a:srgbClr>
            </a:solidFill>
            <a:prstDash val="solid"/>
            <a:headEnd type="none" len="sm" w="sm"/>
            <a:tailEnd type="none" len="sm" w="sm"/>
          </a:ln>
        </p:spPr>
      </p:sp>
      <p:sp>
        <p:nvSpPr>
          <p:cNvPr name="AutoShape 10" id="10"/>
          <p:cNvSpPr/>
          <p:nvPr/>
        </p:nvSpPr>
        <p:spPr>
          <a:xfrm flipH="true">
            <a:off x="12108154" y="1665356"/>
            <a:ext cx="4762" cy="8368481"/>
          </a:xfrm>
          <a:prstGeom prst="line">
            <a:avLst/>
          </a:prstGeom>
          <a:ln cap="flat" w="9525">
            <a:solidFill>
              <a:srgbClr val="202B64">
                <a:alpha val="1961"/>
              </a:srgbClr>
            </a:solidFill>
            <a:prstDash val="solid"/>
            <a:headEnd type="none" len="sm" w="sm"/>
            <a:tailEnd type="none" len="sm" w="sm"/>
          </a:ln>
        </p:spPr>
      </p:sp>
      <p:sp>
        <p:nvSpPr>
          <p:cNvPr name="AutoShape 11" id="11"/>
          <p:cNvSpPr/>
          <p:nvPr/>
        </p:nvSpPr>
        <p:spPr>
          <a:xfrm>
            <a:off x="17685541" y="22508"/>
            <a:ext cx="0" cy="10399032"/>
          </a:xfrm>
          <a:prstGeom prst="line">
            <a:avLst/>
          </a:prstGeom>
          <a:ln cap="flat" w="9525">
            <a:solidFill>
              <a:srgbClr val="202B64">
                <a:alpha val="0"/>
              </a:srgbClr>
            </a:solidFill>
            <a:prstDash val="solid"/>
            <a:headEnd type="none" len="sm" w="sm"/>
            <a:tailEnd type="none" len="sm" w="sm"/>
          </a:ln>
        </p:spPr>
      </p:sp>
      <p:sp>
        <p:nvSpPr>
          <p:cNvPr name="AutoShape 12" id="12"/>
          <p:cNvSpPr/>
          <p:nvPr/>
        </p:nvSpPr>
        <p:spPr>
          <a:xfrm>
            <a:off x="962025" y="2703259"/>
            <a:ext cx="4803402" cy="0"/>
          </a:xfrm>
          <a:prstGeom prst="line">
            <a:avLst/>
          </a:prstGeom>
          <a:ln cap="flat" w="9525">
            <a:solidFill>
              <a:srgbClr val="202B64"/>
            </a:solidFill>
            <a:prstDash val="solid"/>
            <a:headEnd type="none" len="sm" w="sm"/>
            <a:tailEnd type="none" len="sm" w="sm"/>
          </a:ln>
        </p:spPr>
      </p:sp>
      <p:sp>
        <p:nvSpPr>
          <p:cNvPr name="Freeform 13" id="13"/>
          <p:cNvSpPr/>
          <p:nvPr/>
        </p:nvSpPr>
        <p:spPr>
          <a:xfrm flipH="false" flipV="false" rot="0">
            <a:off x="13880411" y="572952"/>
            <a:ext cx="3616417" cy="1607297"/>
          </a:xfrm>
          <a:custGeom>
            <a:avLst/>
            <a:gdLst/>
            <a:ahLst/>
            <a:cxnLst/>
            <a:rect r="r" b="b" t="t" l="l"/>
            <a:pathLst>
              <a:path h="1607297" w="3616417">
                <a:moveTo>
                  <a:pt x="0" y="0"/>
                </a:moveTo>
                <a:lnTo>
                  <a:pt x="3616418" y="0"/>
                </a:lnTo>
                <a:lnTo>
                  <a:pt x="3616418" y="1607297"/>
                </a:lnTo>
                <a:lnTo>
                  <a:pt x="0" y="1607297"/>
                </a:lnTo>
                <a:lnTo>
                  <a:pt x="0" y="0"/>
                </a:lnTo>
                <a:close/>
              </a:path>
            </a:pathLst>
          </a:custGeom>
          <a:blipFill>
            <a:blip r:embed="rId2"/>
            <a:stretch>
              <a:fillRect l="0" t="0" r="0" b="0"/>
            </a:stretch>
          </a:blipFill>
        </p:spPr>
      </p:sp>
      <p:sp>
        <p:nvSpPr>
          <p:cNvPr name="AutoShape 14" id="14"/>
          <p:cNvSpPr/>
          <p:nvPr/>
        </p:nvSpPr>
        <p:spPr>
          <a:xfrm>
            <a:off x="17491470" y="2355993"/>
            <a:ext cx="10718" cy="7908570"/>
          </a:xfrm>
          <a:prstGeom prst="line">
            <a:avLst/>
          </a:prstGeom>
          <a:ln cap="flat" w="9525">
            <a:solidFill>
              <a:srgbClr val="202B64">
                <a:alpha val="1961"/>
              </a:srgbClr>
            </a:solidFill>
            <a:prstDash val="solid"/>
            <a:headEnd type="none" len="sm" w="sm"/>
            <a:tailEnd type="none" len="sm" w="sm"/>
          </a:ln>
        </p:spPr>
      </p:sp>
      <p:sp>
        <p:nvSpPr>
          <p:cNvPr name="Freeform 15" id="15"/>
          <p:cNvSpPr/>
          <p:nvPr/>
        </p:nvSpPr>
        <p:spPr>
          <a:xfrm flipH="false" flipV="false" rot="0">
            <a:off x="15675583" y="2603246"/>
            <a:ext cx="1255650" cy="2271395"/>
          </a:xfrm>
          <a:custGeom>
            <a:avLst/>
            <a:gdLst/>
            <a:ahLst/>
            <a:cxnLst/>
            <a:rect r="r" b="b" t="t" l="l"/>
            <a:pathLst>
              <a:path h="2271395" w="1255650">
                <a:moveTo>
                  <a:pt x="0" y="0"/>
                </a:moveTo>
                <a:lnTo>
                  <a:pt x="1255650" y="0"/>
                </a:lnTo>
                <a:lnTo>
                  <a:pt x="1255650" y="2271396"/>
                </a:lnTo>
                <a:lnTo>
                  <a:pt x="0" y="2271396"/>
                </a:lnTo>
                <a:lnTo>
                  <a:pt x="0" y="0"/>
                </a:lnTo>
                <a:close/>
              </a:path>
            </a:pathLst>
          </a:custGeom>
          <a:blipFill>
            <a:blip r:embed="rId3"/>
            <a:stretch>
              <a:fillRect l="-48996" t="0" r="-61824" b="0"/>
            </a:stretch>
          </a:blipFill>
        </p:spPr>
      </p:sp>
      <p:sp>
        <p:nvSpPr>
          <p:cNvPr name="TextBox 16" id="16"/>
          <p:cNvSpPr txBox="true"/>
          <p:nvPr/>
        </p:nvSpPr>
        <p:spPr>
          <a:xfrm rot="0">
            <a:off x="5495413" y="5461283"/>
            <a:ext cx="3166248" cy="327787"/>
          </a:xfrm>
          <a:prstGeom prst="rect">
            <a:avLst/>
          </a:prstGeom>
        </p:spPr>
        <p:txBody>
          <a:bodyPr anchor="t" rtlCol="false" tIns="0" lIns="0" bIns="0" rIns="0">
            <a:spAutoFit/>
          </a:bodyPr>
          <a:lstStyle/>
          <a:p>
            <a:pPr>
              <a:lnSpc>
                <a:spcPts val="2864"/>
              </a:lnSpc>
            </a:pPr>
            <a:r>
              <a:rPr lang="en-US" sz="1600" spc="112">
                <a:solidFill>
                  <a:srgbClr val="FFFFFF"/>
                </a:solidFill>
                <a:latin typeface="Clear Sans Regular"/>
              </a:rPr>
              <a:t>Mayor Dayl Baile</a:t>
            </a:r>
          </a:p>
        </p:txBody>
      </p:sp>
      <p:sp>
        <p:nvSpPr>
          <p:cNvPr name="TextBox 17" id="17"/>
          <p:cNvSpPr txBox="true"/>
          <p:nvPr/>
        </p:nvSpPr>
        <p:spPr>
          <a:xfrm rot="0">
            <a:off x="6624546" y="2151674"/>
            <a:ext cx="5307395" cy="7662545"/>
          </a:xfrm>
          <a:prstGeom prst="rect">
            <a:avLst/>
          </a:prstGeom>
        </p:spPr>
        <p:txBody>
          <a:bodyPr anchor="t" rtlCol="false" tIns="0" lIns="0" bIns="0" rIns="0">
            <a:spAutoFit/>
          </a:bodyPr>
          <a:lstStyle/>
          <a:p>
            <a:pPr algn="just">
              <a:lnSpc>
                <a:spcPts val="2379"/>
              </a:lnSpc>
            </a:pPr>
          </a:p>
          <a:p>
            <a:pPr algn="just">
              <a:lnSpc>
                <a:spcPts val="2379"/>
              </a:lnSpc>
            </a:pPr>
            <a:r>
              <a:rPr lang="en-US" sz="1699">
                <a:solidFill>
                  <a:srgbClr val="000000"/>
                </a:solidFill>
                <a:latin typeface="Canva Sans"/>
              </a:rPr>
              <a:t>   The dog days of summer are here and don't forget that the GCBBA (Gloucester City Brooklawn Business Association) and the Gloucester City Summer Concert Series event organizer have teamed up. This news along with the NJ Irish Society sponsoring a beer garden at each concert is sure to provide an enhanced and more pleasurable free concert experience.</a:t>
            </a:r>
          </a:p>
          <a:p>
            <a:pPr algn="just">
              <a:lnSpc>
                <a:spcPts val="2379"/>
              </a:lnSpc>
            </a:pPr>
          </a:p>
          <a:p>
            <a:pPr algn="just">
              <a:lnSpc>
                <a:spcPts val="2379"/>
              </a:lnSpc>
            </a:pPr>
          </a:p>
          <a:p>
            <a:pPr algn="just">
              <a:lnSpc>
                <a:spcPts val="2379"/>
              </a:lnSpc>
            </a:pPr>
            <a:r>
              <a:rPr lang="en-US" sz="1699">
                <a:solidFill>
                  <a:srgbClr val="000000"/>
                </a:solidFill>
                <a:latin typeface="Canva Sans"/>
              </a:rPr>
              <a:t> </a:t>
            </a:r>
          </a:p>
          <a:p>
            <a:pPr algn="just">
              <a:lnSpc>
                <a:spcPts val="2379"/>
              </a:lnSpc>
            </a:pPr>
            <a:r>
              <a:rPr lang="en-US" sz="1699">
                <a:solidFill>
                  <a:srgbClr val="000000"/>
                </a:solidFill>
                <a:latin typeface="Canva Sans"/>
              </a:rPr>
              <a:t>From 7 am - 5 pm Monday - Friday over the next several months, Nicholson Road westbound is scheduled to only have one lane with a flagger to direct traffic. Be prepared to stop and for delays traveling this direction. The $1.9 million federally funded project will relocate utilities near the I-76 Bridge over Nicholson Road.</a:t>
            </a:r>
          </a:p>
          <a:p>
            <a:pPr algn="just">
              <a:lnSpc>
                <a:spcPts val="2379"/>
              </a:lnSpc>
            </a:pPr>
            <a:r>
              <a:rPr lang="en-US" sz="1699">
                <a:solidFill>
                  <a:srgbClr val="000000"/>
                </a:solidFill>
                <a:latin typeface="Canva Sans"/>
              </a:rPr>
              <a:t>  </a:t>
            </a:r>
            <a:r>
              <a:rPr lang="en-US" sz="1699">
                <a:solidFill>
                  <a:srgbClr val="000000"/>
                </a:solidFill>
                <a:latin typeface="Canva Sans"/>
              </a:rPr>
              <a:t>An ordinance was enacted and passed no longer allowing large trucks to drive along Johnson Blvd. This action was taken by the Mayor and Council to enhance the safety of all residents while preserving the infrastructure and maintaining quality life of standards in a residential neighborhood.</a:t>
            </a:r>
          </a:p>
        </p:txBody>
      </p:sp>
      <p:sp>
        <p:nvSpPr>
          <p:cNvPr name="Freeform 18" id="18"/>
          <p:cNvSpPr/>
          <p:nvPr/>
        </p:nvSpPr>
        <p:spPr>
          <a:xfrm flipH="false" flipV="false" rot="0">
            <a:off x="6813718" y="4707902"/>
            <a:ext cx="4726890" cy="678953"/>
          </a:xfrm>
          <a:custGeom>
            <a:avLst/>
            <a:gdLst/>
            <a:ahLst/>
            <a:cxnLst/>
            <a:rect r="r" b="b" t="t" l="l"/>
            <a:pathLst>
              <a:path h="678953" w="4726890">
                <a:moveTo>
                  <a:pt x="0" y="0"/>
                </a:moveTo>
                <a:lnTo>
                  <a:pt x="4726890" y="0"/>
                </a:lnTo>
                <a:lnTo>
                  <a:pt x="4726890" y="678953"/>
                </a:lnTo>
                <a:lnTo>
                  <a:pt x="0" y="6789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1404807" y="8627520"/>
            <a:ext cx="4165487" cy="1579385"/>
          </a:xfrm>
          <a:custGeom>
            <a:avLst/>
            <a:gdLst/>
            <a:ahLst/>
            <a:cxnLst/>
            <a:rect r="r" b="b" t="t" l="l"/>
            <a:pathLst>
              <a:path h="1579385" w="4165487">
                <a:moveTo>
                  <a:pt x="0" y="0"/>
                </a:moveTo>
                <a:lnTo>
                  <a:pt x="4165488" y="0"/>
                </a:lnTo>
                <a:lnTo>
                  <a:pt x="4165488" y="1579384"/>
                </a:lnTo>
                <a:lnTo>
                  <a:pt x="0" y="1579384"/>
                </a:lnTo>
                <a:lnTo>
                  <a:pt x="0" y="0"/>
                </a:lnTo>
                <a:close/>
              </a:path>
            </a:pathLst>
          </a:custGeom>
          <a:blipFill>
            <a:blip r:embed="rId6"/>
            <a:stretch>
              <a:fillRect l="0" t="-17163" r="0" b="-58664"/>
            </a:stretch>
          </a:blipFill>
        </p:spPr>
      </p:sp>
      <p:sp>
        <p:nvSpPr>
          <p:cNvPr name="TextBox 20" id="20"/>
          <p:cNvSpPr txBox="true"/>
          <p:nvPr/>
        </p:nvSpPr>
        <p:spPr>
          <a:xfrm rot="0">
            <a:off x="962025" y="1994841"/>
            <a:ext cx="3984754" cy="619125"/>
          </a:xfrm>
          <a:prstGeom prst="rect">
            <a:avLst/>
          </a:prstGeom>
        </p:spPr>
        <p:txBody>
          <a:bodyPr anchor="t" rtlCol="false" tIns="0" lIns="0" bIns="0" rIns="0">
            <a:spAutoFit/>
          </a:bodyPr>
          <a:lstStyle/>
          <a:p>
            <a:pPr>
              <a:lnSpc>
                <a:spcPts val="2400"/>
              </a:lnSpc>
            </a:pPr>
            <a:r>
              <a:rPr lang="en-US" sz="2000">
                <a:solidFill>
                  <a:srgbClr val="000000"/>
                </a:solidFill>
                <a:latin typeface="Clear Sans Regular"/>
              </a:rPr>
              <a:t>In the News</a:t>
            </a:r>
          </a:p>
          <a:p>
            <a:pPr marL="0" indent="0" lvl="0">
              <a:lnSpc>
                <a:spcPts val="2400"/>
              </a:lnSpc>
            </a:pPr>
            <a:r>
              <a:rPr lang="en-US" sz="2000">
                <a:solidFill>
                  <a:srgbClr val="000000"/>
                </a:solidFill>
                <a:latin typeface="Clear Sans Regular"/>
              </a:rPr>
              <a:t>by Derek Timm, Council</a:t>
            </a:r>
          </a:p>
        </p:txBody>
      </p:sp>
      <p:sp>
        <p:nvSpPr>
          <p:cNvPr name="TextBox 21" id="21"/>
          <p:cNvSpPr txBox="true"/>
          <p:nvPr/>
        </p:nvSpPr>
        <p:spPr>
          <a:xfrm rot="0">
            <a:off x="12532658" y="2503209"/>
            <a:ext cx="2872104" cy="590550"/>
          </a:xfrm>
          <a:prstGeom prst="rect">
            <a:avLst/>
          </a:prstGeom>
        </p:spPr>
        <p:txBody>
          <a:bodyPr anchor="t" rtlCol="false" tIns="0" lIns="0" bIns="0" rIns="0">
            <a:spAutoFit/>
          </a:bodyPr>
          <a:lstStyle/>
          <a:p>
            <a:pPr>
              <a:lnSpc>
                <a:spcPts val="2385"/>
              </a:lnSpc>
            </a:pPr>
            <a:r>
              <a:rPr lang="en-US" sz="1988">
                <a:solidFill>
                  <a:srgbClr val="FFFFFF"/>
                </a:solidFill>
                <a:latin typeface="Clear Sans Regular"/>
              </a:rPr>
              <a:t>Mayor's Message</a:t>
            </a:r>
          </a:p>
          <a:p>
            <a:pPr marL="0" indent="0" lvl="0">
              <a:lnSpc>
                <a:spcPts val="2385"/>
              </a:lnSpc>
            </a:pPr>
            <a:r>
              <a:rPr lang="en-US" sz="1988">
                <a:solidFill>
                  <a:srgbClr val="FFFFFF"/>
                </a:solidFill>
                <a:latin typeface="Clear Sans Regular"/>
              </a:rPr>
              <a:t>From Mayor Baile</a:t>
            </a:r>
          </a:p>
        </p:txBody>
      </p:sp>
      <p:sp>
        <p:nvSpPr>
          <p:cNvPr name="TextBox 22" id="22"/>
          <p:cNvSpPr txBox="true"/>
          <p:nvPr/>
        </p:nvSpPr>
        <p:spPr>
          <a:xfrm rot="0">
            <a:off x="12532658" y="3398119"/>
            <a:ext cx="4954050" cy="6524625"/>
          </a:xfrm>
          <a:prstGeom prst="rect">
            <a:avLst/>
          </a:prstGeom>
        </p:spPr>
        <p:txBody>
          <a:bodyPr anchor="t" rtlCol="false" tIns="0" lIns="0" bIns="0" rIns="0">
            <a:spAutoFit/>
          </a:bodyPr>
          <a:lstStyle/>
          <a:p>
            <a:pPr algn="just">
              <a:lnSpc>
                <a:spcPts val="2100"/>
              </a:lnSpc>
            </a:pPr>
            <a:r>
              <a:rPr lang="en-US" sz="1500">
                <a:solidFill>
                  <a:srgbClr val="FFFFFF"/>
                </a:solidFill>
                <a:latin typeface="Canva Sans"/>
              </a:rPr>
              <a:t>  I would like to thank </a:t>
            </a:r>
          </a:p>
          <a:p>
            <a:pPr algn="just">
              <a:lnSpc>
                <a:spcPts val="2100"/>
              </a:lnSpc>
            </a:pPr>
            <a:r>
              <a:rPr lang="en-US" sz="1500">
                <a:solidFill>
                  <a:srgbClr val="FFFFFF"/>
                </a:solidFill>
                <a:latin typeface="Canva Sans"/>
              </a:rPr>
              <a:t>everyone who came out and</a:t>
            </a:r>
          </a:p>
          <a:p>
            <a:pPr algn="just">
              <a:lnSpc>
                <a:spcPts val="2100"/>
              </a:lnSpc>
            </a:pPr>
            <a:r>
              <a:rPr lang="en-US" sz="1500">
                <a:solidFill>
                  <a:srgbClr val="FFFFFF"/>
                </a:solidFill>
                <a:latin typeface="Canva Sans"/>
              </a:rPr>
              <a:t>participated in our Memorial </a:t>
            </a:r>
          </a:p>
          <a:p>
            <a:pPr algn="just">
              <a:lnSpc>
                <a:spcPts val="2100"/>
              </a:lnSpc>
            </a:pPr>
            <a:r>
              <a:rPr lang="en-US" sz="1500">
                <a:solidFill>
                  <a:srgbClr val="FFFFFF"/>
                </a:solidFill>
                <a:latin typeface="Canva Sans"/>
              </a:rPr>
              <a:t>Day services. We all need to be</a:t>
            </a:r>
          </a:p>
          <a:p>
            <a:pPr algn="just">
              <a:lnSpc>
                <a:spcPts val="2100"/>
              </a:lnSpc>
            </a:pPr>
            <a:r>
              <a:rPr lang="en-US" sz="1500">
                <a:solidFill>
                  <a:srgbClr val="FFFFFF"/>
                </a:solidFill>
                <a:latin typeface="Canva Sans"/>
              </a:rPr>
              <a:t>thankful for all that our Veterans</a:t>
            </a:r>
          </a:p>
          <a:p>
            <a:pPr algn="just">
              <a:lnSpc>
                <a:spcPts val="2100"/>
              </a:lnSpc>
            </a:pPr>
            <a:r>
              <a:rPr lang="en-US" sz="1500">
                <a:solidFill>
                  <a:srgbClr val="FFFFFF"/>
                </a:solidFill>
                <a:latin typeface="Canva Sans"/>
              </a:rPr>
              <a:t>have sacrificed for our freedom.</a:t>
            </a:r>
          </a:p>
          <a:p>
            <a:pPr algn="just">
              <a:lnSpc>
                <a:spcPts val="2100"/>
              </a:lnSpc>
            </a:pPr>
            <a:r>
              <a:rPr lang="en-US" sz="1500">
                <a:solidFill>
                  <a:srgbClr val="FFFFFF"/>
                </a:solidFill>
                <a:latin typeface="Canva Sans"/>
              </a:rPr>
              <a:t>A big thank you to Bruce Parry for organizing the program; it was enjoyed by all.</a:t>
            </a:r>
          </a:p>
          <a:p>
            <a:pPr algn="just">
              <a:lnSpc>
                <a:spcPts val="2100"/>
              </a:lnSpc>
            </a:pPr>
            <a:r>
              <a:rPr lang="en-US" sz="1500">
                <a:solidFill>
                  <a:srgbClr val="FFFFFF"/>
                </a:solidFill>
                <a:latin typeface="Canva Sans"/>
              </a:rPr>
              <a:t> As Gloucester City Celebrates 400 years as a settlement we hope everyone will come out to Proprietor's Park on June 24th for our Fireworks celebration and enjoy the music and food. We look forward to many more events at Proprietors Park in the fall, and we hope everyone enjoys the summer concert series at the Park as well.</a:t>
            </a:r>
          </a:p>
          <a:p>
            <a:pPr algn="just">
              <a:lnSpc>
                <a:spcPts val="2100"/>
              </a:lnSpc>
            </a:pPr>
            <a:r>
              <a:rPr lang="en-US" sz="1500">
                <a:solidFill>
                  <a:srgbClr val="FFFFFF"/>
                </a:solidFill>
                <a:latin typeface="Canva Sans"/>
              </a:rPr>
              <a:t> We would like all residents to please help us to keep Gloucester City clean by picking up after their dogs. This is required by city ordinance. And please don't put your trash out before 6 pm the night before pickup.</a:t>
            </a:r>
          </a:p>
          <a:p>
            <a:pPr algn="just">
              <a:lnSpc>
                <a:spcPts val="2400"/>
              </a:lnSpc>
            </a:pPr>
            <a:r>
              <a:rPr lang="en-US" sz="1500">
                <a:solidFill>
                  <a:srgbClr val="FFFFFF"/>
                </a:solidFill>
                <a:latin typeface="Canva Sans"/>
              </a:rPr>
              <a:t> Mayor and Council continue to work with developers and businesses who are looking to come to Gloucester City and we hope to have some news to share shortly.   Have A Great Summer And Be Safe</a:t>
            </a:r>
          </a:p>
        </p:txBody>
      </p:sp>
      <p:sp>
        <p:nvSpPr>
          <p:cNvPr name="TextBox 23" id="23"/>
          <p:cNvSpPr txBox="true"/>
          <p:nvPr/>
        </p:nvSpPr>
        <p:spPr>
          <a:xfrm rot="0">
            <a:off x="907049" y="2880666"/>
            <a:ext cx="5161005" cy="6481445"/>
          </a:xfrm>
          <a:prstGeom prst="rect">
            <a:avLst/>
          </a:prstGeom>
        </p:spPr>
        <p:txBody>
          <a:bodyPr anchor="t" rtlCol="false" tIns="0" lIns="0" bIns="0" rIns="0">
            <a:spAutoFit/>
          </a:bodyPr>
          <a:lstStyle/>
          <a:p>
            <a:pPr algn="just">
              <a:lnSpc>
                <a:spcPts val="2379"/>
              </a:lnSpc>
            </a:pPr>
            <a:r>
              <a:rPr lang="en-US" sz="1699">
                <a:solidFill>
                  <a:srgbClr val="000000"/>
                </a:solidFill>
                <a:latin typeface="Canva Sans"/>
              </a:rPr>
              <a:t>Gloucester City Mayor and Council are happy to be celebrating the 400th Anniversary of the first European contact with the Lenni Lenape and the first European settlement on the Delaware River in 2023 and a few events are planned throughout the year. </a:t>
            </a:r>
          </a:p>
          <a:p>
            <a:pPr algn="just">
              <a:lnSpc>
                <a:spcPts val="2379"/>
              </a:lnSpc>
            </a:pPr>
            <a:r>
              <a:rPr lang="en-US" sz="1699">
                <a:solidFill>
                  <a:srgbClr val="000000"/>
                </a:solidFill>
                <a:latin typeface="Canva Sans"/>
              </a:rPr>
              <a:t>  If you are a senior and need transportation, did you know that a limited complimentary shuttle service is available? Senhan Transit Route Information Gloucester City times and schedule is available on our city website.</a:t>
            </a:r>
          </a:p>
          <a:p>
            <a:pPr algn="just">
              <a:lnSpc>
                <a:spcPts val="2379"/>
              </a:lnSpc>
            </a:pPr>
            <a:r>
              <a:rPr lang="en-US" sz="1699">
                <a:solidFill>
                  <a:srgbClr val="000000"/>
                </a:solidFill>
                <a:latin typeface="Canva Sans"/>
              </a:rPr>
              <a:t>  Gloucester City has teamed up with the State of NJ to have eligible residents be able to apply for the Low Income Household Water Assistance Program to provide help for those struggling with their utility bills. This program is provided by the NJ Dept. of Community Affairs and contact the State directly at </a:t>
            </a:r>
            <a:r>
              <a:rPr lang="en-US" sz="1699">
                <a:solidFill>
                  <a:srgbClr val="000000"/>
                </a:solidFill>
                <a:latin typeface="Canva Sans Italics"/>
                <a:hlinkClick r:id="rId7" tooltip="https://waterassistance.nj.gov"/>
              </a:rPr>
              <a:t>waterassistance.nj.gov</a:t>
            </a:r>
            <a:r>
              <a:rPr lang="en-US" sz="1699">
                <a:solidFill>
                  <a:srgbClr val="000000"/>
                </a:solidFill>
                <a:latin typeface="Canva Sans"/>
              </a:rPr>
              <a:t> or call 211 for additional information.</a:t>
            </a:r>
          </a:p>
          <a:p>
            <a:pPr algn="just">
              <a:lnSpc>
                <a:spcPts val="2379"/>
              </a:lnSpc>
            </a:pPr>
            <a:r>
              <a:rPr lang="en-US" sz="1699">
                <a:solidFill>
                  <a:srgbClr val="000000"/>
                </a:solidFill>
                <a:latin typeface="Canva Sans"/>
              </a:rPr>
              <a:t> </a:t>
            </a:r>
          </a:p>
          <a:p>
            <a:pPr algn="just">
              <a:lnSpc>
                <a:spcPts val="2379"/>
              </a:lnSpc>
            </a:pPr>
          </a:p>
          <a:p>
            <a:pPr algn="just">
              <a:lnSpc>
                <a:spcPts val="2379"/>
              </a:lnSpc>
            </a:pPr>
          </a:p>
        </p:txBody>
      </p:sp>
      <p:sp>
        <p:nvSpPr>
          <p:cNvPr name="TextBox 24" id="24"/>
          <p:cNvSpPr txBox="true"/>
          <p:nvPr/>
        </p:nvSpPr>
        <p:spPr>
          <a:xfrm rot="0">
            <a:off x="962025" y="653997"/>
            <a:ext cx="1903100" cy="240665"/>
          </a:xfrm>
          <a:prstGeom prst="rect">
            <a:avLst/>
          </a:prstGeom>
        </p:spPr>
        <p:txBody>
          <a:bodyPr anchor="t" rtlCol="false" tIns="0" lIns="0" bIns="0" rIns="0">
            <a:spAutoFit/>
          </a:bodyPr>
          <a:lstStyle/>
          <a:p>
            <a:pPr>
              <a:lnSpc>
                <a:spcPts val="1960"/>
              </a:lnSpc>
            </a:pPr>
            <a:r>
              <a:rPr lang="en-US" sz="1400" spc="196">
                <a:solidFill>
                  <a:srgbClr val="000000"/>
                </a:solidFill>
                <a:latin typeface="Clear Sans Regular"/>
              </a:rPr>
              <a:t>JUNE 2023</a:t>
            </a:r>
          </a:p>
        </p:txBody>
      </p:sp>
      <p:sp>
        <p:nvSpPr>
          <p:cNvPr name="TextBox 25" id="25"/>
          <p:cNvSpPr txBox="true"/>
          <p:nvPr/>
        </p:nvSpPr>
        <p:spPr>
          <a:xfrm rot="0">
            <a:off x="5910944" y="8892229"/>
            <a:ext cx="3166248" cy="327787"/>
          </a:xfrm>
          <a:prstGeom prst="rect">
            <a:avLst/>
          </a:prstGeom>
        </p:spPr>
        <p:txBody>
          <a:bodyPr anchor="t" rtlCol="false" tIns="0" lIns="0" bIns="0" rIns="0">
            <a:spAutoFit/>
          </a:bodyPr>
          <a:lstStyle/>
          <a:p>
            <a:pPr>
              <a:lnSpc>
                <a:spcPts val="2864"/>
              </a:lnSpc>
            </a:pPr>
            <a:r>
              <a:rPr lang="en-US" sz="1600" spc="112">
                <a:solidFill>
                  <a:srgbClr val="FFFFFF"/>
                </a:solidFill>
                <a:latin typeface="Clear Sans Regular"/>
              </a:rPr>
              <a:t>Mayor Dayl Baile</a:t>
            </a:r>
          </a:p>
        </p:txBody>
      </p:sp>
      <p:sp>
        <p:nvSpPr>
          <p:cNvPr name="TextBox 26" id="26"/>
          <p:cNvSpPr txBox="true"/>
          <p:nvPr/>
        </p:nvSpPr>
        <p:spPr>
          <a:xfrm rot="0">
            <a:off x="2730037" y="9242401"/>
            <a:ext cx="2765377" cy="815340"/>
          </a:xfrm>
          <a:prstGeom prst="rect">
            <a:avLst/>
          </a:prstGeom>
        </p:spPr>
        <p:txBody>
          <a:bodyPr anchor="t" rtlCol="false" tIns="0" lIns="0" bIns="0" rIns="0">
            <a:spAutoFit/>
          </a:bodyPr>
          <a:lstStyle/>
          <a:p>
            <a:pPr algn="ctr">
              <a:lnSpc>
                <a:spcPts val="3359"/>
              </a:lnSpc>
            </a:pPr>
            <a:r>
              <a:rPr lang="en-US" sz="2399">
                <a:solidFill>
                  <a:srgbClr val="FFFFFF"/>
                </a:solidFill>
                <a:latin typeface="Canva Sans Bold"/>
              </a:rPr>
              <a:t>Congrats to all the graduates!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2351041" y="2188110"/>
            <a:ext cx="5329737" cy="7668404"/>
          </a:xfrm>
          <a:prstGeom prst="rect">
            <a:avLst/>
          </a:prstGeom>
          <a:solidFill>
            <a:srgbClr val="202B64"/>
          </a:solidFill>
        </p:spPr>
      </p:sp>
      <p:sp>
        <p:nvSpPr>
          <p:cNvPr name="AutoShape 3" id="3"/>
          <p:cNvSpPr/>
          <p:nvPr/>
        </p:nvSpPr>
        <p:spPr>
          <a:xfrm flipV="true">
            <a:off x="-158612" y="1670116"/>
            <a:ext cx="12276291" cy="14288"/>
          </a:xfrm>
          <a:prstGeom prst="line">
            <a:avLst/>
          </a:prstGeom>
          <a:ln cap="flat" w="9525">
            <a:solidFill>
              <a:srgbClr val="202B64">
                <a:alpha val="0"/>
              </a:srgbClr>
            </a:solidFill>
            <a:prstDash val="solid"/>
            <a:headEnd type="none" len="sm" w="sm"/>
            <a:tailEnd type="none" len="sm" w="sm"/>
          </a:ln>
        </p:spPr>
      </p:sp>
      <p:sp>
        <p:nvSpPr>
          <p:cNvPr name="AutoShape 4" id="4"/>
          <p:cNvSpPr/>
          <p:nvPr/>
        </p:nvSpPr>
        <p:spPr>
          <a:xfrm flipV="true">
            <a:off x="663838" y="22508"/>
            <a:ext cx="0" cy="11049000"/>
          </a:xfrm>
          <a:prstGeom prst="line">
            <a:avLst/>
          </a:prstGeom>
          <a:ln cap="flat" w="9525">
            <a:solidFill>
              <a:srgbClr val="202B64">
                <a:alpha val="0"/>
              </a:srgbClr>
            </a:solidFill>
            <a:prstDash val="solid"/>
            <a:headEnd type="none" len="sm" w="sm"/>
            <a:tailEnd type="none" len="sm" w="sm"/>
          </a:ln>
        </p:spPr>
      </p:sp>
      <p:sp>
        <p:nvSpPr>
          <p:cNvPr name="TextBox 5" id="5"/>
          <p:cNvSpPr txBox="true"/>
          <p:nvPr/>
        </p:nvSpPr>
        <p:spPr>
          <a:xfrm rot="0">
            <a:off x="981912" y="960599"/>
            <a:ext cx="10219920" cy="847725"/>
          </a:xfrm>
          <a:prstGeom prst="rect">
            <a:avLst/>
          </a:prstGeom>
        </p:spPr>
        <p:txBody>
          <a:bodyPr anchor="t" rtlCol="false" tIns="0" lIns="0" bIns="0" rIns="0">
            <a:spAutoFit/>
          </a:bodyPr>
          <a:lstStyle/>
          <a:p>
            <a:pPr marL="0" indent="0" lvl="0">
              <a:lnSpc>
                <a:spcPts val="6720"/>
              </a:lnSpc>
            </a:pPr>
            <a:r>
              <a:rPr lang="en-US" sz="5600">
                <a:solidFill>
                  <a:srgbClr val="2C356C"/>
                </a:solidFill>
                <a:latin typeface="League Spartan Bold"/>
              </a:rPr>
              <a:t>Gloucester City Newsletter</a:t>
            </a:r>
          </a:p>
        </p:txBody>
      </p:sp>
      <p:sp>
        <p:nvSpPr>
          <p:cNvPr name="AutoShape 6" id="6"/>
          <p:cNvSpPr/>
          <p:nvPr/>
        </p:nvSpPr>
        <p:spPr>
          <a:xfrm>
            <a:off x="859627" y="1670128"/>
            <a:ext cx="21435" cy="8594436"/>
          </a:xfrm>
          <a:prstGeom prst="line">
            <a:avLst/>
          </a:prstGeom>
          <a:ln cap="flat" w="9525">
            <a:solidFill>
              <a:srgbClr val="202B64">
                <a:alpha val="0"/>
              </a:srgbClr>
            </a:solidFill>
            <a:prstDash val="solid"/>
            <a:headEnd type="none" len="sm" w="sm"/>
            <a:tailEnd type="none" len="sm" w="sm"/>
          </a:ln>
        </p:spPr>
      </p:sp>
      <p:sp>
        <p:nvSpPr>
          <p:cNvPr name="AutoShape 7" id="7"/>
          <p:cNvSpPr/>
          <p:nvPr/>
        </p:nvSpPr>
        <p:spPr>
          <a:xfrm>
            <a:off x="6452479" y="1665376"/>
            <a:ext cx="40568" cy="8368491"/>
          </a:xfrm>
          <a:prstGeom prst="line">
            <a:avLst/>
          </a:prstGeom>
          <a:ln cap="flat" w="9525">
            <a:solidFill>
              <a:srgbClr val="202B64">
                <a:alpha val="1961"/>
              </a:srgbClr>
            </a:solidFill>
            <a:prstDash val="solid"/>
            <a:headEnd type="none" len="sm" w="sm"/>
            <a:tailEnd type="none" len="sm" w="sm"/>
          </a:ln>
        </p:spPr>
      </p:sp>
      <p:sp>
        <p:nvSpPr>
          <p:cNvPr name="AutoShape 8" id="8"/>
          <p:cNvSpPr/>
          <p:nvPr/>
        </p:nvSpPr>
        <p:spPr>
          <a:xfrm>
            <a:off x="6629309" y="1689166"/>
            <a:ext cx="0" cy="8368491"/>
          </a:xfrm>
          <a:prstGeom prst="line">
            <a:avLst/>
          </a:prstGeom>
          <a:ln cap="flat" w="9525">
            <a:solidFill>
              <a:srgbClr val="202B64">
                <a:alpha val="1961"/>
              </a:srgbClr>
            </a:solidFill>
            <a:prstDash val="solid"/>
            <a:headEnd type="none" len="sm" w="sm"/>
            <a:tailEnd type="none" len="sm" w="sm"/>
          </a:ln>
        </p:spPr>
      </p:sp>
      <p:sp>
        <p:nvSpPr>
          <p:cNvPr name="AutoShape 9" id="9"/>
          <p:cNvSpPr/>
          <p:nvPr/>
        </p:nvSpPr>
        <p:spPr>
          <a:xfrm>
            <a:off x="11907320" y="1689208"/>
            <a:ext cx="74058" cy="8368491"/>
          </a:xfrm>
          <a:prstGeom prst="line">
            <a:avLst/>
          </a:prstGeom>
          <a:ln cap="flat" w="9525">
            <a:solidFill>
              <a:srgbClr val="202B64">
                <a:alpha val="2745"/>
              </a:srgbClr>
            </a:solidFill>
            <a:prstDash val="solid"/>
            <a:headEnd type="none" len="sm" w="sm"/>
            <a:tailEnd type="none" len="sm" w="sm"/>
          </a:ln>
        </p:spPr>
      </p:sp>
      <p:sp>
        <p:nvSpPr>
          <p:cNvPr name="AutoShape 10" id="10"/>
          <p:cNvSpPr/>
          <p:nvPr/>
        </p:nvSpPr>
        <p:spPr>
          <a:xfrm flipH="true">
            <a:off x="12093866" y="1642929"/>
            <a:ext cx="4762" cy="8368481"/>
          </a:xfrm>
          <a:prstGeom prst="line">
            <a:avLst/>
          </a:prstGeom>
          <a:ln cap="flat" w="9525">
            <a:solidFill>
              <a:srgbClr val="202B64">
                <a:alpha val="1961"/>
              </a:srgbClr>
            </a:solidFill>
            <a:prstDash val="solid"/>
            <a:headEnd type="none" len="sm" w="sm"/>
            <a:tailEnd type="none" len="sm" w="sm"/>
          </a:ln>
        </p:spPr>
      </p:sp>
      <p:sp>
        <p:nvSpPr>
          <p:cNvPr name="AutoShape 11" id="11"/>
          <p:cNvSpPr/>
          <p:nvPr/>
        </p:nvSpPr>
        <p:spPr>
          <a:xfrm>
            <a:off x="17685541" y="22508"/>
            <a:ext cx="0" cy="10399032"/>
          </a:xfrm>
          <a:prstGeom prst="line">
            <a:avLst/>
          </a:prstGeom>
          <a:ln cap="flat" w="9525">
            <a:solidFill>
              <a:srgbClr val="202B64">
                <a:alpha val="0"/>
              </a:srgbClr>
            </a:solidFill>
            <a:prstDash val="solid"/>
            <a:headEnd type="none" len="sm" w="sm"/>
            <a:tailEnd type="none" len="sm" w="sm"/>
          </a:ln>
        </p:spPr>
      </p:sp>
      <p:sp>
        <p:nvSpPr>
          <p:cNvPr name="AutoShape 12" id="12"/>
          <p:cNvSpPr/>
          <p:nvPr/>
        </p:nvSpPr>
        <p:spPr>
          <a:xfrm>
            <a:off x="1028700" y="2593600"/>
            <a:ext cx="4803402" cy="0"/>
          </a:xfrm>
          <a:prstGeom prst="line">
            <a:avLst/>
          </a:prstGeom>
          <a:ln cap="flat" w="9525">
            <a:solidFill>
              <a:srgbClr val="202B64"/>
            </a:solidFill>
            <a:prstDash val="solid"/>
            <a:headEnd type="none" len="sm" w="sm"/>
            <a:tailEnd type="none" len="sm" w="sm"/>
          </a:ln>
        </p:spPr>
      </p:sp>
      <p:sp>
        <p:nvSpPr>
          <p:cNvPr name="Freeform 13" id="13"/>
          <p:cNvSpPr/>
          <p:nvPr/>
        </p:nvSpPr>
        <p:spPr>
          <a:xfrm flipH="false" flipV="false" rot="0">
            <a:off x="14064361" y="389669"/>
            <a:ext cx="3616417" cy="1607297"/>
          </a:xfrm>
          <a:custGeom>
            <a:avLst/>
            <a:gdLst/>
            <a:ahLst/>
            <a:cxnLst/>
            <a:rect r="r" b="b" t="t" l="l"/>
            <a:pathLst>
              <a:path h="1607297" w="3616417">
                <a:moveTo>
                  <a:pt x="0" y="0"/>
                </a:moveTo>
                <a:lnTo>
                  <a:pt x="3616417" y="0"/>
                </a:lnTo>
                <a:lnTo>
                  <a:pt x="3616417" y="1607296"/>
                </a:lnTo>
                <a:lnTo>
                  <a:pt x="0" y="1607296"/>
                </a:lnTo>
                <a:lnTo>
                  <a:pt x="0" y="0"/>
                </a:lnTo>
                <a:close/>
              </a:path>
            </a:pathLst>
          </a:custGeom>
          <a:blipFill>
            <a:blip r:embed="rId2"/>
            <a:stretch>
              <a:fillRect l="0" t="0" r="0" b="0"/>
            </a:stretch>
          </a:blipFill>
        </p:spPr>
      </p:sp>
      <p:sp>
        <p:nvSpPr>
          <p:cNvPr name="AutoShape 14" id="14"/>
          <p:cNvSpPr/>
          <p:nvPr/>
        </p:nvSpPr>
        <p:spPr>
          <a:xfrm>
            <a:off x="17491470" y="2355993"/>
            <a:ext cx="10718" cy="7908570"/>
          </a:xfrm>
          <a:prstGeom prst="line">
            <a:avLst/>
          </a:prstGeom>
          <a:ln cap="flat" w="9525">
            <a:solidFill>
              <a:srgbClr val="202B64">
                <a:alpha val="4706"/>
              </a:srgbClr>
            </a:solidFill>
            <a:prstDash val="solid"/>
            <a:headEnd type="none" len="sm" w="sm"/>
            <a:tailEnd type="none" len="sm" w="sm"/>
          </a:ln>
        </p:spPr>
      </p:sp>
      <p:sp>
        <p:nvSpPr>
          <p:cNvPr name="Freeform 15" id="15"/>
          <p:cNvSpPr/>
          <p:nvPr/>
        </p:nvSpPr>
        <p:spPr>
          <a:xfrm flipH="false" flipV="false" rot="0">
            <a:off x="12384677" y="3157543"/>
            <a:ext cx="5262465" cy="6500150"/>
          </a:xfrm>
          <a:custGeom>
            <a:avLst/>
            <a:gdLst/>
            <a:ahLst/>
            <a:cxnLst/>
            <a:rect r="r" b="b" t="t" l="l"/>
            <a:pathLst>
              <a:path h="6500150" w="5262465">
                <a:moveTo>
                  <a:pt x="0" y="0"/>
                </a:moveTo>
                <a:lnTo>
                  <a:pt x="5262465" y="0"/>
                </a:lnTo>
                <a:lnTo>
                  <a:pt x="5262465" y="6500151"/>
                </a:lnTo>
                <a:lnTo>
                  <a:pt x="0" y="6500151"/>
                </a:lnTo>
                <a:lnTo>
                  <a:pt x="0" y="0"/>
                </a:lnTo>
                <a:close/>
              </a:path>
            </a:pathLst>
          </a:custGeom>
          <a:blipFill>
            <a:blip r:embed="rId3"/>
            <a:stretch>
              <a:fillRect l="0" t="-2400" r="0" b="-2400"/>
            </a:stretch>
          </a:blipFill>
        </p:spPr>
      </p:sp>
      <p:sp>
        <p:nvSpPr>
          <p:cNvPr name="Freeform 16" id="16"/>
          <p:cNvSpPr/>
          <p:nvPr/>
        </p:nvSpPr>
        <p:spPr>
          <a:xfrm flipH="false" flipV="false" rot="0">
            <a:off x="7474738" y="5789070"/>
            <a:ext cx="3408693" cy="2857500"/>
          </a:xfrm>
          <a:custGeom>
            <a:avLst/>
            <a:gdLst/>
            <a:ahLst/>
            <a:cxnLst/>
            <a:rect r="r" b="b" t="t" l="l"/>
            <a:pathLst>
              <a:path h="2857500" w="3408693">
                <a:moveTo>
                  <a:pt x="0" y="0"/>
                </a:moveTo>
                <a:lnTo>
                  <a:pt x="3408693" y="0"/>
                </a:lnTo>
                <a:lnTo>
                  <a:pt x="3408693" y="2857500"/>
                </a:lnTo>
                <a:lnTo>
                  <a:pt x="0" y="2857500"/>
                </a:lnTo>
                <a:lnTo>
                  <a:pt x="0" y="0"/>
                </a:lnTo>
                <a:close/>
              </a:path>
            </a:pathLst>
          </a:custGeom>
          <a:blipFill>
            <a:blip r:embed="rId4"/>
            <a:stretch>
              <a:fillRect l="0" t="0" r="0" b="0"/>
            </a:stretch>
          </a:blipFill>
        </p:spPr>
      </p:sp>
      <p:sp>
        <p:nvSpPr>
          <p:cNvPr name="TextBox 17" id="17"/>
          <p:cNvSpPr txBox="true"/>
          <p:nvPr/>
        </p:nvSpPr>
        <p:spPr>
          <a:xfrm rot="0">
            <a:off x="5495413" y="5461283"/>
            <a:ext cx="3166248" cy="327787"/>
          </a:xfrm>
          <a:prstGeom prst="rect">
            <a:avLst/>
          </a:prstGeom>
        </p:spPr>
        <p:txBody>
          <a:bodyPr anchor="t" rtlCol="false" tIns="0" lIns="0" bIns="0" rIns="0">
            <a:spAutoFit/>
          </a:bodyPr>
          <a:lstStyle/>
          <a:p>
            <a:pPr>
              <a:lnSpc>
                <a:spcPts val="2864"/>
              </a:lnSpc>
            </a:pPr>
            <a:r>
              <a:rPr lang="en-US" sz="1600" spc="112">
                <a:solidFill>
                  <a:srgbClr val="FFFFFF"/>
                </a:solidFill>
                <a:latin typeface="Clear Sans Regular"/>
              </a:rPr>
              <a:t>Mayor Dayl Baile</a:t>
            </a:r>
          </a:p>
        </p:txBody>
      </p:sp>
      <p:sp>
        <p:nvSpPr>
          <p:cNvPr name="TextBox 18" id="18"/>
          <p:cNvSpPr txBox="true"/>
          <p:nvPr/>
        </p:nvSpPr>
        <p:spPr>
          <a:xfrm rot="0">
            <a:off x="981912" y="1855949"/>
            <a:ext cx="3984754" cy="619125"/>
          </a:xfrm>
          <a:prstGeom prst="rect">
            <a:avLst/>
          </a:prstGeom>
        </p:spPr>
        <p:txBody>
          <a:bodyPr anchor="t" rtlCol="false" tIns="0" lIns="0" bIns="0" rIns="0">
            <a:spAutoFit/>
          </a:bodyPr>
          <a:lstStyle/>
          <a:p>
            <a:pPr>
              <a:lnSpc>
                <a:spcPts val="2400"/>
              </a:lnSpc>
            </a:pPr>
            <a:r>
              <a:rPr lang="en-US" sz="2000">
                <a:solidFill>
                  <a:srgbClr val="000000"/>
                </a:solidFill>
                <a:latin typeface="Clear Sans Regular"/>
              </a:rPr>
              <a:t>Gloucester Town Corner</a:t>
            </a:r>
          </a:p>
          <a:p>
            <a:pPr marL="0" indent="0" lvl="0">
              <a:lnSpc>
                <a:spcPts val="2400"/>
              </a:lnSpc>
            </a:pPr>
            <a:r>
              <a:rPr lang="en-US" sz="2000">
                <a:solidFill>
                  <a:srgbClr val="000000"/>
                </a:solidFill>
                <a:latin typeface="Clear Sans Regular"/>
              </a:rPr>
              <a:t>by Patrick Ward</a:t>
            </a:r>
          </a:p>
        </p:txBody>
      </p:sp>
      <p:sp>
        <p:nvSpPr>
          <p:cNvPr name="TextBox 19" id="19"/>
          <p:cNvSpPr txBox="true"/>
          <p:nvPr/>
        </p:nvSpPr>
        <p:spPr>
          <a:xfrm rot="0">
            <a:off x="981912" y="2814658"/>
            <a:ext cx="5237205" cy="7422515"/>
          </a:xfrm>
          <a:prstGeom prst="rect">
            <a:avLst/>
          </a:prstGeom>
        </p:spPr>
        <p:txBody>
          <a:bodyPr anchor="t" rtlCol="false" tIns="0" lIns="0" bIns="0" rIns="0">
            <a:spAutoFit/>
          </a:bodyPr>
          <a:lstStyle/>
          <a:p>
            <a:pPr algn="just">
              <a:lnSpc>
                <a:spcPts val="1960"/>
              </a:lnSpc>
            </a:pPr>
            <a:r>
              <a:rPr lang="en-US" sz="1400" spc="42">
                <a:solidFill>
                  <a:srgbClr val="000000"/>
                </a:solidFill>
                <a:latin typeface="Canva Sans"/>
              </a:rPr>
              <a:t>Gloucester City - New Jersey is commemorating the 400th Anniversary of the first European contact with the Lenni Lenape and the first European settlement on the Delaware River this year.</a:t>
            </a:r>
          </a:p>
          <a:p>
            <a:pPr algn="just">
              <a:lnSpc>
                <a:spcPts val="1960"/>
              </a:lnSpc>
            </a:pPr>
            <a:r>
              <a:rPr lang="en-US" sz="1400" spc="42">
                <a:solidFill>
                  <a:srgbClr val="000000"/>
                </a:solidFill>
                <a:latin typeface="Canva Sans"/>
              </a:rPr>
              <a:t>  </a:t>
            </a:r>
            <a:r>
              <a:rPr lang="en-US" sz="1400" spc="42">
                <a:solidFill>
                  <a:srgbClr val="000000"/>
                </a:solidFill>
                <a:latin typeface="Canva Sans"/>
              </a:rPr>
              <a:t>Gloucester City the birthplace of Rock &amp; Roll? It’s true! Bill Haley is considered to be one of the first true rock stars and as such, Gloucester City can be considered one of the birthplaces of Rock 'n Roll. In 1951, Bill Haley and his band, then known as the Saddlemen started playing in Gloucester City at the Twin Bar on the corner of Market Street and Broadway. As early as March 1951 to late December 1952, "Billy Haley and his Saddlemen" would give birth to their version of Rockabilly.  </a:t>
            </a:r>
          </a:p>
          <a:p>
            <a:pPr algn="just">
              <a:lnSpc>
                <a:spcPts val="1960"/>
              </a:lnSpc>
            </a:pPr>
            <a:r>
              <a:rPr lang="en-US" sz="1400" spc="42">
                <a:solidFill>
                  <a:srgbClr val="000000"/>
                </a:solidFill>
                <a:latin typeface="Canva Sans"/>
              </a:rPr>
              <a:t>  </a:t>
            </a:r>
            <a:r>
              <a:rPr lang="en-US" sz="1400" spc="42">
                <a:solidFill>
                  <a:srgbClr val="000000"/>
                </a:solidFill>
                <a:latin typeface="Canva Sans"/>
              </a:rPr>
              <a:t>"This [ Twin Bar] is where we did 5 - 45 min. shows a night, 6 nights a week, plus a one-hour LIVE Radio Show every day. Billy, Johnny, and I, all made $60.00 per week except Bill got leaders pay of $90.00." - MARSHALL LYTLE of the Comets.</a:t>
            </a:r>
          </a:p>
          <a:p>
            <a:pPr algn="just">
              <a:lnSpc>
                <a:spcPts val="1960"/>
              </a:lnSpc>
            </a:pPr>
            <a:r>
              <a:rPr lang="en-US" sz="1400" spc="42">
                <a:solidFill>
                  <a:srgbClr val="000000"/>
                </a:solidFill>
                <a:latin typeface="Canva Sans"/>
              </a:rPr>
              <a:t>  </a:t>
            </a:r>
            <a:r>
              <a:rPr lang="en-US" sz="1400" spc="42">
                <a:solidFill>
                  <a:srgbClr val="000000"/>
                </a:solidFill>
                <a:latin typeface="Canva Sans"/>
              </a:rPr>
              <a:t>On New Year's Eve; December 31, 1952 the newly named "Bill Haley with Haleys Comets' ' would appear on an advertisement bill for the first time at the Berky's Seafood House in Chester PA. Haley would go on to be one of the first stars of Rock n Roll. In 1987 Haley would be inducted into the Rock n Roll Hall of Fame in the 2nd year of the HOF. The Comets were inducted in 2012 in the HOF as a group. In a 1953 advertisement, Bill Haley acknowledges the Twin Bar in the announcement of the band's new name. </a:t>
            </a:r>
          </a:p>
          <a:p>
            <a:pPr algn="just">
              <a:lnSpc>
                <a:spcPts val="1960"/>
              </a:lnSpc>
            </a:pPr>
            <a:r>
              <a:rPr lang="en-US" sz="1400" spc="42">
                <a:solidFill>
                  <a:srgbClr val="000000"/>
                </a:solidFill>
                <a:latin typeface="Canva Sans"/>
              </a:rPr>
              <a:t> </a:t>
            </a:r>
          </a:p>
          <a:p>
            <a:pPr algn="just">
              <a:lnSpc>
                <a:spcPts val="1960"/>
              </a:lnSpc>
            </a:pPr>
          </a:p>
        </p:txBody>
      </p:sp>
      <p:sp>
        <p:nvSpPr>
          <p:cNvPr name="TextBox 20" id="20"/>
          <p:cNvSpPr txBox="true"/>
          <p:nvPr/>
        </p:nvSpPr>
        <p:spPr>
          <a:xfrm rot="0">
            <a:off x="981912" y="662785"/>
            <a:ext cx="1903100" cy="240665"/>
          </a:xfrm>
          <a:prstGeom prst="rect">
            <a:avLst/>
          </a:prstGeom>
        </p:spPr>
        <p:txBody>
          <a:bodyPr anchor="t" rtlCol="false" tIns="0" lIns="0" bIns="0" rIns="0">
            <a:spAutoFit/>
          </a:bodyPr>
          <a:lstStyle/>
          <a:p>
            <a:pPr>
              <a:lnSpc>
                <a:spcPts val="1960"/>
              </a:lnSpc>
            </a:pPr>
            <a:r>
              <a:rPr lang="en-US" sz="1400" spc="196">
                <a:solidFill>
                  <a:srgbClr val="000000"/>
                </a:solidFill>
                <a:latin typeface="Clear Sans Regular"/>
              </a:rPr>
              <a:t>JUNE 2023</a:t>
            </a:r>
          </a:p>
        </p:txBody>
      </p:sp>
      <p:sp>
        <p:nvSpPr>
          <p:cNvPr name="TextBox 21" id="21"/>
          <p:cNvSpPr txBox="true"/>
          <p:nvPr/>
        </p:nvSpPr>
        <p:spPr>
          <a:xfrm rot="0">
            <a:off x="12437964" y="2289312"/>
            <a:ext cx="4821336" cy="1669788"/>
          </a:xfrm>
          <a:prstGeom prst="rect">
            <a:avLst/>
          </a:prstGeom>
        </p:spPr>
        <p:txBody>
          <a:bodyPr anchor="t" rtlCol="false" tIns="0" lIns="0" bIns="0" rIns="0">
            <a:spAutoFit/>
          </a:bodyPr>
          <a:lstStyle/>
          <a:p>
            <a:pPr>
              <a:lnSpc>
                <a:spcPts val="3426"/>
              </a:lnSpc>
            </a:pPr>
            <a:r>
              <a:rPr lang="en-US" sz="2299" spc="264">
                <a:solidFill>
                  <a:srgbClr val="FFFFFF"/>
                </a:solidFill>
                <a:latin typeface="Canva Sans Bold"/>
              </a:rPr>
              <a:t>UPCOMING EVENTS:</a:t>
            </a:r>
          </a:p>
          <a:p>
            <a:pPr>
              <a:lnSpc>
                <a:spcPts val="2580"/>
              </a:lnSpc>
            </a:pPr>
          </a:p>
          <a:p>
            <a:pPr>
              <a:lnSpc>
                <a:spcPts val="2322"/>
              </a:lnSpc>
            </a:pPr>
          </a:p>
          <a:p>
            <a:pPr>
              <a:lnSpc>
                <a:spcPts val="2294"/>
              </a:lnSpc>
            </a:pPr>
          </a:p>
          <a:p>
            <a:pPr>
              <a:lnSpc>
                <a:spcPts val="2716"/>
              </a:lnSpc>
            </a:pPr>
          </a:p>
        </p:txBody>
      </p:sp>
      <p:sp>
        <p:nvSpPr>
          <p:cNvPr name="TextBox 22" id="22"/>
          <p:cNvSpPr txBox="true"/>
          <p:nvPr/>
        </p:nvSpPr>
        <p:spPr>
          <a:xfrm rot="0">
            <a:off x="6684212" y="2530375"/>
            <a:ext cx="5233442" cy="2743200"/>
          </a:xfrm>
          <a:prstGeom prst="rect">
            <a:avLst/>
          </a:prstGeom>
        </p:spPr>
        <p:txBody>
          <a:bodyPr anchor="t" rtlCol="false" tIns="0" lIns="0" bIns="0" rIns="0">
            <a:spAutoFit/>
          </a:bodyPr>
          <a:lstStyle/>
          <a:p>
            <a:pPr algn="ctr">
              <a:lnSpc>
                <a:spcPts val="1800"/>
              </a:lnSpc>
              <a:spcBef>
                <a:spcPct val="0"/>
              </a:spcBef>
            </a:pPr>
            <a:r>
              <a:rPr lang="en-US" sz="1500">
                <a:solidFill>
                  <a:srgbClr val="000000"/>
                </a:solidFill>
                <a:latin typeface="Canva Sans"/>
              </a:rPr>
              <a:t> *Editor's note: In 1952, the Saddlemen lineup consisted of Johnny Grande, Marshall Lytle and pedal-steel guitarist Billy Williamson. According to the band members they became The Comets in the fall of 1952. It appears there is evidence of them still performing as the Saddlemen until December of 1952.</a:t>
            </a:r>
          </a:p>
          <a:p>
            <a:pPr algn="ctr">
              <a:lnSpc>
                <a:spcPts val="1800"/>
              </a:lnSpc>
              <a:spcBef>
                <a:spcPct val="0"/>
              </a:spcBef>
            </a:pPr>
            <a:r>
              <a:rPr lang="en-US" sz="1500">
                <a:solidFill>
                  <a:srgbClr val="000000"/>
                </a:solidFill>
                <a:latin typeface="Canva Sans"/>
              </a:rPr>
              <a:t>To see the actual artifacts about this article, </a:t>
            </a:r>
          </a:p>
          <a:p>
            <a:pPr algn="ctr">
              <a:lnSpc>
                <a:spcPts val="1800"/>
              </a:lnSpc>
              <a:spcBef>
                <a:spcPct val="0"/>
              </a:spcBef>
            </a:pPr>
            <a:r>
              <a:rPr lang="en-US" sz="1500">
                <a:solidFill>
                  <a:srgbClr val="000000"/>
                </a:solidFill>
                <a:latin typeface="Canva Sans"/>
              </a:rPr>
              <a:t>https://www.gloucestercityhistoricalsociety.org/bill-haley-rock-n-roll</a:t>
            </a:r>
          </a:p>
          <a:p>
            <a:pPr algn="ctr">
              <a:lnSpc>
                <a:spcPts val="1800"/>
              </a:lnSpc>
              <a:spcBef>
                <a:spcPct val="0"/>
              </a:spcBef>
            </a:pPr>
            <a:r>
              <a:rPr lang="en-US" sz="1500">
                <a:solidFill>
                  <a:srgbClr val="000000"/>
                </a:solidFill>
                <a:latin typeface="Canva Sans"/>
              </a:rPr>
              <a:t>Gloucester City Historical Society</a:t>
            </a:r>
          </a:p>
          <a:p>
            <a:pPr algn="ctr">
              <a:lnSpc>
                <a:spcPts val="1800"/>
              </a:lnSpc>
              <a:spcBef>
                <a:spcPct val="0"/>
              </a:spcBef>
            </a:pPr>
            <a:r>
              <a:rPr lang="en-US" sz="1500">
                <a:solidFill>
                  <a:srgbClr val="000000"/>
                </a:solidFill>
                <a:latin typeface="Canva Sans"/>
              </a:rPr>
              <a:t>34 N. King Street - Gloucester City, NJ 08030</a:t>
            </a:r>
          </a:p>
          <a:p>
            <a:pPr algn="ctr">
              <a:lnSpc>
                <a:spcPts val="1800"/>
              </a:lnSpc>
              <a:spcBef>
                <a:spcPct val="0"/>
              </a:spcBef>
            </a:pPr>
            <a:r>
              <a:rPr lang="en-US" sz="1500">
                <a:solidFill>
                  <a:srgbClr val="000000"/>
                </a:solidFill>
                <a:latin typeface="Canva Sans"/>
              </a:rPr>
              <a:t>https://www.gloucestercityhistoricalsociety.org/</a:t>
            </a:r>
          </a:p>
        </p:txBody>
      </p:sp>
      <p:grpSp>
        <p:nvGrpSpPr>
          <p:cNvPr name="Group 23" id="23"/>
          <p:cNvGrpSpPr/>
          <p:nvPr/>
        </p:nvGrpSpPr>
        <p:grpSpPr>
          <a:xfrm rot="0">
            <a:off x="7034484" y="8410013"/>
            <a:ext cx="4219032" cy="1623878"/>
            <a:chOff x="0" y="0"/>
            <a:chExt cx="5625377" cy="2165170"/>
          </a:xfrm>
        </p:grpSpPr>
        <p:sp>
          <p:nvSpPr>
            <p:cNvPr name="Freeform 24" id="24"/>
            <p:cNvSpPr/>
            <p:nvPr/>
          </p:nvSpPr>
          <p:spPr>
            <a:xfrm flipH="false" flipV="false" rot="1211029">
              <a:off x="3469218" y="296351"/>
              <a:ext cx="1971136" cy="1423317"/>
            </a:xfrm>
            <a:custGeom>
              <a:avLst/>
              <a:gdLst/>
              <a:ahLst/>
              <a:cxnLst/>
              <a:rect r="r" b="b" t="t" l="l"/>
              <a:pathLst>
                <a:path h="1423317" w="1971136">
                  <a:moveTo>
                    <a:pt x="0" y="0"/>
                  </a:moveTo>
                  <a:lnTo>
                    <a:pt x="1971136" y="0"/>
                  </a:lnTo>
                  <a:lnTo>
                    <a:pt x="1971136" y="1423317"/>
                  </a:lnTo>
                  <a:lnTo>
                    <a:pt x="0" y="1423317"/>
                  </a:lnTo>
                  <a:lnTo>
                    <a:pt x="0" y="0"/>
                  </a:lnTo>
                  <a:close/>
                </a:path>
              </a:pathLst>
            </a:custGeom>
            <a:blipFill>
              <a:blip r:embed="rId5"/>
              <a:stretch>
                <a:fillRect l="-12058" t="-694" r="0" b="-15502"/>
              </a:stretch>
            </a:blipFill>
          </p:spPr>
        </p:sp>
        <p:sp>
          <p:nvSpPr>
            <p:cNvPr name="TextBox 25" id="25"/>
            <p:cNvSpPr txBox="true"/>
            <p:nvPr/>
          </p:nvSpPr>
          <p:spPr>
            <a:xfrm rot="0">
              <a:off x="0" y="564430"/>
              <a:ext cx="3975279" cy="1600740"/>
            </a:xfrm>
            <a:prstGeom prst="rect">
              <a:avLst/>
            </a:prstGeom>
          </p:spPr>
          <p:txBody>
            <a:bodyPr anchor="t" rtlCol="false" tIns="0" lIns="0" bIns="0" rIns="0">
              <a:spAutoFit/>
            </a:bodyPr>
            <a:lstStyle/>
            <a:p>
              <a:pPr algn="ctr">
                <a:lnSpc>
                  <a:spcPts val="2240"/>
                </a:lnSpc>
              </a:pPr>
              <a:r>
                <a:rPr lang="en-US" sz="2055">
                  <a:solidFill>
                    <a:srgbClr val="000000"/>
                  </a:solidFill>
                  <a:latin typeface="Chewy"/>
                </a:rPr>
                <a:t>For tax and utility </a:t>
              </a:r>
            </a:p>
            <a:p>
              <a:pPr algn="ctr">
                <a:lnSpc>
                  <a:spcPts val="3015"/>
                </a:lnSpc>
              </a:pPr>
              <a:r>
                <a:rPr lang="en-US" sz="2766">
                  <a:solidFill>
                    <a:srgbClr val="000000"/>
                  </a:solidFill>
                  <a:latin typeface="Chewy"/>
                </a:rPr>
                <a:t>payment due reminders</a:t>
              </a:r>
            </a:p>
            <a:p>
              <a:pPr algn="ctr">
                <a:lnSpc>
                  <a:spcPts val="1292"/>
                </a:lnSpc>
              </a:pPr>
              <a:r>
                <a:rPr lang="en-US" sz="1185">
                  <a:solidFill>
                    <a:srgbClr val="000000"/>
                  </a:solidFill>
                  <a:latin typeface="Chewy"/>
                </a:rPr>
                <a:t>www.cityofgloucester.org/subscribe</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58612" y="583296"/>
            <a:ext cx="12276291" cy="9525"/>
          </a:xfrm>
          <a:prstGeom prst="line">
            <a:avLst/>
          </a:prstGeom>
          <a:ln cap="flat" w="9525">
            <a:solidFill>
              <a:srgbClr val="202B64">
                <a:alpha val="0"/>
              </a:srgbClr>
            </a:solidFill>
            <a:prstDash val="solid"/>
            <a:headEnd type="none" len="sm" w="sm"/>
            <a:tailEnd type="none" len="sm" w="sm"/>
          </a:ln>
        </p:spPr>
      </p:sp>
      <p:sp>
        <p:nvSpPr>
          <p:cNvPr name="AutoShape 3" id="3"/>
          <p:cNvSpPr/>
          <p:nvPr/>
        </p:nvSpPr>
        <p:spPr>
          <a:xfrm rot="0">
            <a:off x="12370091" y="2389253"/>
            <a:ext cx="5310687" cy="7668404"/>
          </a:xfrm>
          <a:prstGeom prst="rect">
            <a:avLst/>
          </a:prstGeom>
          <a:solidFill>
            <a:srgbClr val="202B64"/>
          </a:solidFill>
        </p:spPr>
      </p:sp>
      <p:sp>
        <p:nvSpPr>
          <p:cNvPr name="AutoShape 4" id="4"/>
          <p:cNvSpPr/>
          <p:nvPr/>
        </p:nvSpPr>
        <p:spPr>
          <a:xfrm flipV="true">
            <a:off x="-158612" y="1670116"/>
            <a:ext cx="12276291" cy="14288"/>
          </a:xfrm>
          <a:prstGeom prst="line">
            <a:avLst/>
          </a:prstGeom>
          <a:ln cap="flat" w="9525">
            <a:solidFill>
              <a:srgbClr val="202B64">
                <a:alpha val="4706"/>
              </a:srgbClr>
            </a:solidFill>
            <a:prstDash val="solid"/>
            <a:headEnd type="none" len="sm" w="sm"/>
            <a:tailEnd type="none" len="sm" w="sm"/>
          </a:ln>
        </p:spPr>
      </p:sp>
      <p:sp>
        <p:nvSpPr>
          <p:cNvPr name="AutoShape 5" id="5"/>
          <p:cNvSpPr/>
          <p:nvPr/>
        </p:nvSpPr>
        <p:spPr>
          <a:xfrm flipV="true">
            <a:off x="663838" y="22508"/>
            <a:ext cx="0" cy="11049000"/>
          </a:xfrm>
          <a:prstGeom prst="line">
            <a:avLst/>
          </a:prstGeom>
          <a:ln cap="flat" w="9525">
            <a:solidFill>
              <a:srgbClr val="202B64">
                <a:alpha val="0"/>
              </a:srgbClr>
            </a:solidFill>
            <a:prstDash val="solid"/>
            <a:headEnd type="none" len="sm" w="sm"/>
            <a:tailEnd type="none" len="sm" w="sm"/>
          </a:ln>
        </p:spPr>
      </p:sp>
      <p:sp>
        <p:nvSpPr>
          <p:cNvPr name="TextBox 6" id="6"/>
          <p:cNvSpPr txBox="true"/>
          <p:nvPr/>
        </p:nvSpPr>
        <p:spPr>
          <a:xfrm rot="0">
            <a:off x="974772" y="980755"/>
            <a:ext cx="10219920" cy="847725"/>
          </a:xfrm>
          <a:prstGeom prst="rect">
            <a:avLst/>
          </a:prstGeom>
        </p:spPr>
        <p:txBody>
          <a:bodyPr anchor="t" rtlCol="false" tIns="0" lIns="0" bIns="0" rIns="0">
            <a:spAutoFit/>
          </a:bodyPr>
          <a:lstStyle/>
          <a:p>
            <a:pPr marL="0" indent="0" lvl="0">
              <a:lnSpc>
                <a:spcPts val="6720"/>
              </a:lnSpc>
            </a:pPr>
            <a:r>
              <a:rPr lang="en-US" sz="5600">
                <a:solidFill>
                  <a:srgbClr val="2C356C"/>
                </a:solidFill>
                <a:latin typeface="League Spartan Bold"/>
              </a:rPr>
              <a:t>Gloucester City Newsletter</a:t>
            </a:r>
          </a:p>
        </p:txBody>
      </p:sp>
      <p:sp>
        <p:nvSpPr>
          <p:cNvPr name="AutoShape 7" id="7"/>
          <p:cNvSpPr/>
          <p:nvPr/>
        </p:nvSpPr>
        <p:spPr>
          <a:xfrm>
            <a:off x="859627" y="1670128"/>
            <a:ext cx="21435" cy="8594436"/>
          </a:xfrm>
          <a:prstGeom prst="line">
            <a:avLst/>
          </a:prstGeom>
          <a:ln cap="flat" w="9525">
            <a:solidFill>
              <a:srgbClr val="202B64">
                <a:alpha val="3922"/>
              </a:srgbClr>
            </a:solidFill>
            <a:prstDash val="solid"/>
            <a:headEnd type="none" len="sm" w="sm"/>
            <a:tailEnd type="none" len="sm" w="sm"/>
          </a:ln>
        </p:spPr>
      </p:sp>
      <p:sp>
        <p:nvSpPr>
          <p:cNvPr name="AutoShape 8" id="8"/>
          <p:cNvSpPr/>
          <p:nvPr/>
        </p:nvSpPr>
        <p:spPr>
          <a:xfrm>
            <a:off x="6452479" y="1665376"/>
            <a:ext cx="40568" cy="8368491"/>
          </a:xfrm>
          <a:prstGeom prst="line">
            <a:avLst/>
          </a:prstGeom>
          <a:ln cap="flat" w="9525">
            <a:solidFill>
              <a:srgbClr val="202B64">
                <a:alpha val="1961"/>
              </a:srgbClr>
            </a:solidFill>
            <a:prstDash val="solid"/>
            <a:headEnd type="none" len="sm" w="sm"/>
            <a:tailEnd type="none" len="sm" w="sm"/>
          </a:ln>
        </p:spPr>
      </p:sp>
      <p:sp>
        <p:nvSpPr>
          <p:cNvPr name="AutoShape 9" id="9"/>
          <p:cNvSpPr/>
          <p:nvPr/>
        </p:nvSpPr>
        <p:spPr>
          <a:xfrm>
            <a:off x="6629309" y="1689166"/>
            <a:ext cx="0" cy="8368491"/>
          </a:xfrm>
          <a:prstGeom prst="line">
            <a:avLst/>
          </a:prstGeom>
          <a:ln cap="flat" w="9525">
            <a:solidFill>
              <a:srgbClr val="202B64">
                <a:alpha val="1961"/>
              </a:srgbClr>
            </a:solidFill>
            <a:prstDash val="solid"/>
            <a:headEnd type="none" len="sm" w="sm"/>
            <a:tailEnd type="none" len="sm" w="sm"/>
          </a:ln>
        </p:spPr>
      </p:sp>
      <p:sp>
        <p:nvSpPr>
          <p:cNvPr name="AutoShape 10" id="10"/>
          <p:cNvSpPr/>
          <p:nvPr/>
        </p:nvSpPr>
        <p:spPr>
          <a:xfrm>
            <a:off x="11907320" y="1689208"/>
            <a:ext cx="74058" cy="8368491"/>
          </a:xfrm>
          <a:prstGeom prst="line">
            <a:avLst/>
          </a:prstGeom>
          <a:ln cap="flat" w="9525">
            <a:solidFill>
              <a:srgbClr val="202B64">
                <a:alpha val="2745"/>
              </a:srgbClr>
            </a:solidFill>
            <a:prstDash val="solid"/>
            <a:headEnd type="none" len="sm" w="sm"/>
            <a:tailEnd type="none" len="sm" w="sm"/>
          </a:ln>
        </p:spPr>
      </p:sp>
      <p:sp>
        <p:nvSpPr>
          <p:cNvPr name="AutoShape 11" id="11"/>
          <p:cNvSpPr/>
          <p:nvPr/>
        </p:nvSpPr>
        <p:spPr>
          <a:xfrm flipH="true">
            <a:off x="12093866" y="1665356"/>
            <a:ext cx="4762" cy="8368481"/>
          </a:xfrm>
          <a:prstGeom prst="line">
            <a:avLst/>
          </a:prstGeom>
          <a:ln cap="flat" w="9525">
            <a:solidFill>
              <a:srgbClr val="202B64">
                <a:alpha val="1961"/>
              </a:srgbClr>
            </a:solidFill>
            <a:prstDash val="solid"/>
            <a:headEnd type="none" len="sm" w="sm"/>
            <a:tailEnd type="none" len="sm" w="sm"/>
          </a:ln>
        </p:spPr>
      </p:sp>
      <p:sp>
        <p:nvSpPr>
          <p:cNvPr name="AutoShape 12" id="12"/>
          <p:cNvSpPr/>
          <p:nvPr/>
        </p:nvSpPr>
        <p:spPr>
          <a:xfrm>
            <a:off x="17685541" y="22508"/>
            <a:ext cx="0" cy="10399032"/>
          </a:xfrm>
          <a:prstGeom prst="line">
            <a:avLst/>
          </a:prstGeom>
          <a:ln cap="flat" w="9525">
            <a:solidFill>
              <a:srgbClr val="202B64">
                <a:alpha val="0"/>
              </a:srgbClr>
            </a:solidFill>
            <a:prstDash val="solid"/>
            <a:headEnd type="none" len="sm" w="sm"/>
            <a:tailEnd type="none" len="sm" w="sm"/>
          </a:ln>
        </p:spPr>
      </p:sp>
      <p:sp>
        <p:nvSpPr>
          <p:cNvPr name="AutoShape 13" id="13"/>
          <p:cNvSpPr/>
          <p:nvPr/>
        </p:nvSpPr>
        <p:spPr>
          <a:xfrm>
            <a:off x="968039" y="2634680"/>
            <a:ext cx="4803402" cy="0"/>
          </a:xfrm>
          <a:prstGeom prst="line">
            <a:avLst/>
          </a:prstGeom>
          <a:ln cap="flat" w="9525">
            <a:solidFill>
              <a:srgbClr val="202B64"/>
            </a:solidFill>
            <a:prstDash val="solid"/>
            <a:headEnd type="none" len="sm" w="sm"/>
            <a:tailEnd type="none" len="sm" w="sm"/>
          </a:ln>
        </p:spPr>
      </p:sp>
      <p:sp>
        <p:nvSpPr>
          <p:cNvPr name="Freeform 14" id="14"/>
          <p:cNvSpPr/>
          <p:nvPr/>
        </p:nvSpPr>
        <p:spPr>
          <a:xfrm flipH="false" flipV="false" rot="0">
            <a:off x="14073886" y="600969"/>
            <a:ext cx="3616417" cy="1607297"/>
          </a:xfrm>
          <a:custGeom>
            <a:avLst/>
            <a:gdLst/>
            <a:ahLst/>
            <a:cxnLst/>
            <a:rect r="r" b="b" t="t" l="l"/>
            <a:pathLst>
              <a:path h="1607297" w="3616417">
                <a:moveTo>
                  <a:pt x="0" y="0"/>
                </a:moveTo>
                <a:lnTo>
                  <a:pt x="3616417" y="0"/>
                </a:lnTo>
                <a:lnTo>
                  <a:pt x="3616417" y="1607297"/>
                </a:lnTo>
                <a:lnTo>
                  <a:pt x="0" y="1607297"/>
                </a:lnTo>
                <a:lnTo>
                  <a:pt x="0" y="0"/>
                </a:lnTo>
                <a:close/>
              </a:path>
            </a:pathLst>
          </a:custGeom>
          <a:blipFill>
            <a:blip r:embed="rId2"/>
            <a:stretch>
              <a:fillRect l="0" t="0" r="0" b="0"/>
            </a:stretch>
          </a:blipFill>
        </p:spPr>
      </p:sp>
      <p:sp>
        <p:nvSpPr>
          <p:cNvPr name="AutoShape 15" id="15"/>
          <p:cNvSpPr/>
          <p:nvPr/>
        </p:nvSpPr>
        <p:spPr>
          <a:xfrm>
            <a:off x="17491470" y="2355993"/>
            <a:ext cx="10718" cy="7908570"/>
          </a:xfrm>
          <a:prstGeom prst="line">
            <a:avLst/>
          </a:prstGeom>
          <a:ln cap="flat" w="9525">
            <a:solidFill>
              <a:srgbClr val="202B64">
                <a:alpha val="3922"/>
              </a:srgbClr>
            </a:solidFill>
            <a:prstDash val="solid"/>
            <a:headEnd type="none" len="sm" w="sm"/>
            <a:tailEnd type="none" len="sm" w="sm"/>
          </a:ln>
        </p:spPr>
      </p:sp>
      <p:grpSp>
        <p:nvGrpSpPr>
          <p:cNvPr name="Group 16" id="16"/>
          <p:cNvGrpSpPr>
            <a:grpSpLocks noChangeAspect="true"/>
          </p:cNvGrpSpPr>
          <p:nvPr/>
        </p:nvGrpSpPr>
        <p:grpSpPr>
          <a:xfrm rot="0">
            <a:off x="15637483" y="2475074"/>
            <a:ext cx="1719059" cy="1808749"/>
            <a:chOff x="0" y="0"/>
            <a:chExt cx="5842000" cy="6146800"/>
          </a:xfrm>
        </p:grpSpPr>
        <p:sp>
          <p:nvSpPr>
            <p:cNvPr name="Freeform 17" id="17"/>
            <p:cNvSpPr/>
            <p:nvPr/>
          </p:nvSpPr>
          <p:spPr>
            <a:xfrm flipH="false" flipV="false" rot="0">
              <a:off x="0" y="0"/>
              <a:ext cx="5842000" cy="6146800"/>
            </a:xfrm>
            <a:custGeom>
              <a:avLst/>
              <a:gdLst/>
              <a:ahLst/>
              <a:cxnLst/>
              <a:rect r="r" b="b" t="t" l="l"/>
              <a:pathLst>
                <a:path h="6146800" w="5842000">
                  <a:moveTo>
                    <a:pt x="5842000" y="6146800"/>
                  </a:moveTo>
                  <a:lnTo>
                    <a:pt x="0" y="6146800"/>
                  </a:lnTo>
                  <a:lnTo>
                    <a:pt x="0" y="0"/>
                  </a:lnTo>
                  <a:lnTo>
                    <a:pt x="5842000" y="0"/>
                  </a:lnTo>
                  <a:lnTo>
                    <a:pt x="5842000" y="6146800"/>
                  </a:lnTo>
                  <a:close/>
                </a:path>
              </a:pathLst>
            </a:custGeom>
            <a:blipFill>
              <a:blip r:embed="rId3"/>
              <a:stretch>
                <a:fillRect l="0" t="-13351" r="0" b="-13351"/>
              </a:stretch>
            </a:blipFill>
          </p:spPr>
        </p:sp>
        <p:sp>
          <p:nvSpPr>
            <p:cNvPr name="Freeform 18" id="18"/>
            <p:cNvSpPr/>
            <p:nvPr/>
          </p:nvSpPr>
          <p:spPr>
            <a:xfrm flipH="false" flipV="false" rot="0">
              <a:off x="0" y="0"/>
              <a:ext cx="5842000" cy="6146800"/>
            </a:xfrm>
            <a:custGeom>
              <a:avLst/>
              <a:gdLst/>
              <a:ahLst/>
              <a:cxnLst/>
              <a:rect r="r" b="b" t="t" l="l"/>
              <a:pathLst>
                <a:path h="6146800" w="5842000">
                  <a:moveTo>
                    <a:pt x="5842000" y="6146800"/>
                  </a:moveTo>
                  <a:lnTo>
                    <a:pt x="0" y="6146800"/>
                  </a:lnTo>
                  <a:lnTo>
                    <a:pt x="0" y="0"/>
                  </a:lnTo>
                  <a:lnTo>
                    <a:pt x="5842000" y="0"/>
                  </a:lnTo>
                  <a:lnTo>
                    <a:pt x="5842000" y="6146800"/>
                  </a:lnTo>
                  <a:close/>
                </a:path>
              </a:pathLst>
            </a:custGeom>
            <a:blipFill>
              <a:blip r:embed="rId4"/>
              <a:stretch>
                <a:fillRect l="0" t="-286" r="0" b="-286"/>
              </a:stretch>
            </a:blipFill>
          </p:spPr>
        </p:sp>
      </p:grpSp>
      <p:sp>
        <p:nvSpPr>
          <p:cNvPr name="Freeform 19" id="19"/>
          <p:cNvSpPr/>
          <p:nvPr/>
        </p:nvSpPr>
        <p:spPr>
          <a:xfrm flipH="false" flipV="false" rot="0">
            <a:off x="1672658" y="8851999"/>
            <a:ext cx="4098783" cy="950586"/>
          </a:xfrm>
          <a:custGeom>
            <a:avLst/>
            <a:gdLst/>
            <a:ahLst/>
            <a:cxnLst/>
            <a:rect r="r" b="b" t="t" l="l"/>
            <a:pathLst>
              <a:path h="950586" w="4098783">
                <a:moveTo>
                  <a:pt x="0" y="0"/>
                </a:moveTo>
                <a:lnTo>
                  <a:pt x="4098783" y="0"/>
                </a:lnTo>
                <a:lnTo>
                  <a:pt x="4098783" y="950586"/>
                </a:lnTo>
                <a:lnTo>
                  <a:pt x="0" y="950586"/>
                </a:lnTo>
                <a:lnTo>
                  <a:pt x="0" y="0"/>
                </a:lnTo>
                <a:close/>
              </a:path>
            </a:pathLst>
          </a:custGeom>
          <a:blipFill>
            <a:blip r:embed="rId5"/>
            <a:stretch>
              <a:fillRect l="0" t="-832" r="-80157" b="0"/>
            </a:stretch>
          </a:blipFill>
        </p:spPr>
      </p:sp>
      <p:grpSp>
        <p:nvGrpSpPr>
          <p:cNvPr name="Group 20" id="20"/>
          <p:cNvGrpSpPr>
            <a:grpSpLocks noChangeAspect="true"/>
          </p:cNvGrpSpPr>
          <p:nvPr/>
        </p:nvGrpSpPr>
        <p:grpSpPr>
          <a:xfrm rot="7197982">
            <a:off x="825353" y="9032620"/>
            <a:ext cx="542020" cy="686024"/>
            <a:chOff x="0" y="0"/>
            <a:chExt cx="1457960" cy="1845310"/>
          </a:xfrm>
        </p:grpSpPr>
        <p:sp>
          <p:nvSpPr>
            <p:cNvPr name="Freeform 21" id="21"/>
            <p:cNvSpPr/>
            <p:nvPr/>
          </p:nvSpPr>
          <p:spPr>
            <a:xfrm flipH="false" flipV="false" rot="0">
              <a:off x="17780" y="-5080"/>
              <a:ext cx="1402080" cy="1805940"/>
            </a:xfrm>
            <a:custGeom>
              <a:avLst/>
              <a:gdLst/>
              <a:ahLst/>
              <a:cxnLst/>
              <a:rect r="r" b="b" t="t" l="l"/>
              <a:pathLst>
                <a:path h="1805940" w="1402080">
                  <a:moveTo>
                    <a:pt x="925830" y="565150"/>
                  </a:moveTo>
                  <a:cubicBezTo>
                    <a:pt x="925830" y="441960"/>
                    <a:pt x="668020" y="474980"/>
                    <a:pt x="668020" y="474980"/>
                  </a:cubicBezTo>
                  <a:lnTo>
                    <a:pt x="668020" y="198120"/>
                  </a:lnTo>
                  <a:cubicBezTo>
                    <a:pt x="668020" y="0"/>
                    <a:pt x="403860" y="3810"/>
                    <a:pt x="403860" y="189230"/>
                  </a:cubicBezTo>
                  <a:lnTo>
                    <a:pt x="403860" y="981710"/>
                  </a:lnTo>
                  <a:lnTo>
                    <a:pt x="240030" y="817880"/>
                  </a:lnTo>
                  <a:cubicBezTo>
                    <a:pt x="189230" y="767080"/>
                    <a:pt x="76200" y="748030"/>
                    <a:pt x="38100" y="817880"/>
                  </a:cubicBezTo>
                  <a:cubicBezTo>
                    <a:pt x="0" y="887730"/>
                    <a:pt x="69850" y="981710"/>
                    <a:pt x="69850" y="981710"/>
                  </a:cubicBezTo>
                  <a:cubicBezTo>
                    <a:pt x="69850" y="981710"/>
                    <a:pt x="459740" y="1503680"/>
                    <a:pt x="510540" y="1805940"/>
                  </a:cubicBezTo>
                  <a:lnTo>
                    <a:pt x="1193800" y="1805940"/>
                  </a:lnTo>
                  <a:cubicBezTo>
                    <a:pt x="1193800" y="1793240"/>
                    <a:pt x="1376680" y="1242060"/>
                    <a:pt x="1389380" y="1176020"/>
                  </a:cubicBezTo>
                  <a:cubicBezTo>
                    <a:pt x="1402080" y="1109980"/>
                    <a:pt x="1395730" y="990600"/>
                    <a:pt x="1389380" y="835660"/>
                  </a:cubicBezTo>
                  <a:cubicBezTo>
                    <a:pt x="1383030" y="681990"/>
                    <a:pt x="1238250" y="640080"/>
                    <a:pt x="1173480" y="640080"/>
                  </a:cubicBezTo>
                  <a:lnTo>
                    <a:pt x="1170940" y="643890"/>
                  </a:lnTo>
                  <a:cubicBezTo>
                    <a:pt x="1149350" y="556260"/>
                    <a:pt x="979170" y="565150"/>
                    <a:pt x="925830" y="565150"/>
                  </a:cubicBezTo>
                  <a:close/>
                </a:path>
              </a:pathLst>
            </a:custGeom>
            <a:solidFill>
              <a:srgbClr val="FFDE59"/>
            </a:solidFill>
          </p:spPr>
        </p:sp>
        <p:sp>
          <p:nvSpPr>
            <p:cNvPr name="Freeform 22" id="22"/>
            <p:cNvSpPr/>
            <p:nvPr/>
          </p:nvSpPr>
          <p:spPr>
            <a:xfrm flipH="false" flipV="false" rot="0">
              <a:off x="-33020" y="2540"/>
              <a:ext cx="1494790" cy="1844040"/>
            </a:xfrm>
            <a:custGeom>
              <a:avLst/>
              <a:gdLst/>
              <a:ahLst/>
              <a:cxnLst/>
              <a:rect r="r" b="b" t="t" l="l"/>
              <a:pathLst>
                <a:path h="1844040" w="1494790">
                  <a:moveTo>
                    <a:pt x="1484630" y="863600"/>
                  </a:moveTo>
                  <a:lnTo>
                    <a:pt x="1483360" y="828040"/>
                  </a:lnTo>
                  <a:cubicBezTo>
                    <a:pt x="1477010" y="669290"/>
                    <a:pt x="1344930" y="601980"/>
                    <a:pt x="1248410" y="591820"/>
                  </a:cubicBezTo>
                  <a:cubicBezTo>
                    <a:pt x="1243330" y="585470"/>
                    <a:pt x="1238250" y="577850"/>
                    <a:pt x="1231900" y="572770"/>
                  </a:cubicBezTo>
                  <a:cubicBezTo>
                    <a:pt x="1178560" y="519430"/>
                    <a:pt x="1078230" y="514350"/>
                    <a:pt x="1010920" y="514350"/>
                  </a:cubicBezTo>
                  <a:cubicBezTo>
                    <a:pt x="1004570" y="497840"/>
                    <a:pt x="994410" y="483870"/>
                    <a:pt x="980440" y="471170"/>
                  </a:cubicBezTo>
                  <a:cubicBezTo>
                    <a:pt x="925830" y="422910"/>
                    <a:pt x="824230" y="419100"/>
                    <a:pt x="762000" y="421640"/>
                  </a:cubicBezTo>
                  <a:lnTo>
                    <a:pt x="762000" y="193040"/>
                  </a:lnTo>
                  <a:cubicBezTo>
                    <a:pt x="762000" y="119380"/>
                    <a:pt x="731520" y="73660"/>
                    <a:pt x="707390" y="49530"/>
                  </a:cubicBezTo>
                  <a:cubicBezTo>
                    <a:pt x="674370" y="17780"/>
                    <a:pt x="631190" y="0"/>
                    <a:pt x="584200" y="0"/>
                  </a:cubicBezTo>
                  <a:cubicBezTo>
                    <a:pt x="496570" y="0"/>
                    <a:pt x="408940" y="63500"/>
                    <a:pt x="408940" y="184150"/>
                  </a:cubicBezTo>
                  <a:lnTo>
                    <a:pt x="408940" y="868680"/>
                  </a:lnTo>
                  <a:lnTo>
                    <a:pt x="321310" y="781050"/>
                  </a:lnTo>
                  <a:cubicBezTo>
                    <a:pt x="279400" y="739140"/>
                    <a:pt x="209550" y="716280"/>
                    <a:pt x="149860" y="725170"/>
                  </a:cubicBezTo>
                  <a:cubicBezTo>
                    <a:pt x="105410" y="731520"/>
                    <a:pt x="69850" y="755650"/>
                    <a:pt x="49530" y="791210"/>
                  </a:cubicBezTo>
                  <a:cubicBezTo>
                    <a:pt x="0" y="880110"/>
                    <a:pt x="76200" y="988060"/>
                    <a:pt x="85090" y="1000760"/>
                  </a:cubicBezTo>
                  <a:cubicBezTo>
                    <a:pt x="88900" y="1005840"/>
                    <a:pt x="469900" y="1517650"/>
                    <a:pt x="516890" y="1805940"/>
                  </a:cubicBezTo>
                  <a:lnTo>
                    <a:pt x="516890" y="1807210"/>
                  </a:lnTo>
                  <a:cubicBezTo>
                    <a:pt x="516890" y="1808480"/>
                    <a:pt x="516890" y="1809750"/>
                    <a:pt x="518160" y="1811020"/>
                  </a:cubicBezTo>
                  <a:cubicBezTo>
                    <a:pt x="518160" y="1812290"/>
                    <a:pt x="519430" y="1813560"/>
                    <a:pt x="519430" y="1816100"/>
                  </a:cubicBezTo>
                  <a:cubicBezTo>
                    <a:pt x="519430" y="1817370"/>
                    <a:pt x="520700" y="1818640"/>
                    <a:pt x="520700" y="1818640"/>
                  </a:cubicBezTo>
                  <a:cubicBezTo>
                    <a:pt x="521970" y="1819910"/>
                    <a:pt x="521970" y="1821180"/>
                    <a:pt x="523240" y="1822450"/>
                  </a:cubicBezTo>
                  <a:cubicBezTo>
                    <a:pt x="523240" y="1823720"/>
                    <a:pt x="524510" y="1823720"/>
                    <a:pt x="525780" y="1824990"/>
                  </a:cubicBezTo>
                  <a:cubicBezTo>
                    <a:pt x="527050" y="1826260"/>
                    <a:pt x="528320" y="1827530"/>
                    <a:pt x="528320" y="1828800"/>
                  </a:cubicBezTo>
                  <a:lnTo>
                    <a:pt x="530860" y="1831340"/>
                  </a:lnTo>
                  <a:cubicBezTo>
                    <a:pt x="532130" y="1832610"/>
                    <a:pt x="533400" y="1833880"/>
                    <a:pt x="534670" y="1833880"/>
                  </a:cubicBezTo>
                  <a:lnTo>
                    <a:pt x="537210" y="1836420"/>
                  </a:lnTo>
                  <a:cubicBezTo>
                    <a:pt x="538480" y="1837690"/>
                    <a:pt x="539750" y="1837690"/>
                    <a:pt x="541020" y="1838960"/>
                  </a:cubicBezTo>
                  <a:cubicBezTo>
                    <a:pt x="542290" y="1838960"/>
                    <a:pt x="543560" y="1840230"/>
                    <a:pt x="543560" y="1840230"/>
                  </a:cubicBezTo>
                  <a:cubicBezTo>
                    <a:pt x="544830" y="1841500"/>
                    <a:pt x="547370" y="1841500"/>
                    <a:pt x="548640" y="1841500"/>
                  </a:cubicBezTo>
                  <a:cubicBezTo>
                    <a:pt x="549910" y="1841500"/>
                    <a:pt x="549910" y="1841500"/>
                    <a:pt x="551180" y="1842770"/>
                  </a:cubicBezTo>
                  <a:cubicBezTo>
                    <a:pt x="553720" y="1842770"/>
                    <a:pt x="556260" y="1844040"/>
                    <a:pt x="560070" y="1844040"/>
                  </a:cubicBezTo>
                  <a:lnTo>
                    <a:pt x="1243330" y="1844040"/>
                  </a:lnTo>
                  <a:cubicBezTo>
                    <a:pt x="1264920" y="1844040"/>
                    <a:pt x="1283970" y="1827530"/>
                    <a:pt x="1287780" y="1807210"/>
                  </a:cubicBezTo>
                  <a:cubicBezTo>
                    <a:pt x="1291590" y="1790700"/>
                    <a:pt x="1323340" y="1694180"/>
                    <a:pt x="1352550" y="1600200"/>
                  </a:cubicBezTo>
                  <a:cubicBezTo>
                    <a:pt x="1421130" y="1385570"/>
                    <a:pt x="1474470" y="1217930"/>
                    <a:pt x="1482090" y="1178560"/>
                  </a:cubicBezTo>
                  <a:cubicBezTo>
                    <a:pt x="1494790" y="1111250"/>
                    <a:pt x="1490980" y="1007110"/>
                    <a:pt x="1484630" y="863600"/>
                  </a:cubicBezTo>
                  <a:close/>
                  <a:moveTo>
                    <a:pt x="1395730" y="1160780"/>
                  </a:moveTo>
                  <a:cubicBezTo>
                    <a:pt x="1389380" y="1197610"/>
                    <a:pt x="1316990" y="1422400"/>
                    <a:pt x="1268730" y="1572260"/>
                  </a:cubicBezTo>
                  <a:cubicBezTo>
                    <a:pt x="1236980" y="1671320"/>
                    <a:pt x="1220470" y="1724660"/>
                    <a:pt x="1210310" y="1755140"/>
                  </a:cubicBezTo>
                  <a:lnTo>
                    <a:pt x="596900" y="1755140"/>
                  </a:lnTo>
                  <a:cubicBezTo>
                    <a:pt x="523240" y="1443990"/>
                    <a:pt x="171450" y="969010"/>
                    <a:pt x="156210" y="948690"/>
                  </a:cubicBezTo>
                  <a:cubicBezTo>
                    <a:pt x="144780" y="933450"/>
                    <a:pt x="107950" y="869950"/>
                    <a:pt x="128270" y="833120"/>
                  </a:cubicBezTo>
                  <a:cubicBezTo>
                    <a:pt x="130810" y="829310"/>
                    <a:pt x="138430" y="815340"/>
                    <a:pt x="163830" y="811530"/>
                  </a:cubicBezTo>
                  <a:cubicBezTo>
                    <a:pt x="195580" y="806450"/>
                    <a:pt x="237490" y="820420"/>
                    <a:pt x="260350" y="843280"/>
                  </a:cubicBezTo>
                  <a:lnTo>
                    <a:pt x="370840" y="953770"/>
                  </a:lnTo>
                  <a:cubicBezTo>
                    <a:pt x="386080" y="969010"/>
                    <a:pt x="400050" y="982980"/>
                    <a:pt x="410210" y="994410"/>
                  </a:cubicBezTo>
                  <a:lnTo>
                    <a:pt x="410210" y="1050290"/>
                  </a:lnTo>
                  <a:cubicBezTo>
                    <a:pt x="410210" y="1074420"/>
                    <a:pt x="430530" y="1094740"/>
                    <a:pt x="454660" y="1094740"/>
                  </a:cubicBezTo>
                  <a:cubicBezTo>
                    <a:pt x="478790" y="1094740"/>
                    <a:pt x="499110" y="1074420"/>
                    <a:pt x="499110" y="1050290"/>
                  </a:cubicBezTo>
                  <a:lnTo>
                    <a:pt x="499110" y="181610"/>
                  </a:lnTo>
                  <a:cubicBezTo>
                    <a:pt x="499110" y="115570"/>
                    <a:pt x="542290" y="86360"/>
                    <a:pt x="585470" y="86360"/>
                  </a:cubicBezTo>
                  <a:cubicBezTo>
                    <a:pt x="626110" y="86360"/>
                    <a:pt x="674370" y="113030"/>
                    <a:pt x="674370" y="190500"/>
                  </a:cubicBezTo>
                  <a:lnTo>
                    <a:pt x="674370" y="791210"/>
                  </a:lnTo>
                  <a:cubicBezTo>
                    <a:pt x="674370" y="815340"/>
                    <a:pt x="694690" y="835660"/>
                    <a:pt x="718820" y="835660"/>
                  </a:cubicBezTo>
                  <a:cubicBezTo>
                    <a:pt x="742950" y="835660"/>
                    <a:pt x="763270" y="815340"/>
                    <a:pt x="763270" y="791210"/>
                  </a:cubicBezTo>
                  <a:lnTo>
                    <a:pt x="763270" y="508000"/>
                  </a:lnTo>
                  <a:cubicBezTo>
                    <a:pt x="822960" y="505460"/>
                    <a:pt x="895350" y="511810"/>
                    <a:pt x="923290" y="535940"/>
                  </a:cubicBezTo>
                  <a:cubicBezTo>
                    <a:pt x="929640" y="542290"/>
                    <a:pt x="932180" y="548640"/>
                    <a:pt x="932180" y="557530"/>
                  </a:cubicBezTo>
                  <a:lnTo>
                    <a:pt x="932180" y="802640"/>
                  </a:lnTo>
                  <a:cubicBezTo>
                    <a:pt x="932180" y="826770"/>
                    <a:pt x="952500" y="847090"/>
                    <a:pt x="976630" y="847090"/>
                  </a:cubicBezTo>
                  <a:cubicBezTo>
                    <a:pt x="1000760" y="847090"/>
                    <a:pt x="1021080" y="826770"/>
                    <a:pt x="1021080" y="802640"/>
                  </a:cubicBezTo>
                  <a:lnTo>
                    <a:pt x="1021080" y="601980"/>
                  </a:lnTo>
                  <a:cubicBezTo>
                    <a:pt x="1069340" y="601980"/>
                    <a:pt x="1143000" y="607060"/>
                    <a:pt x="1170940" y="633730"/>
                  </a:cubicBezTo>
                  <a:cubicBezTo>
                    <a:pt x="1177290" y="640080"/>
                    <a:pt x="1179830" y="646430"/>
                    <a:pt x="1179830" y="655320"/>
                  </a:cubicBezTo>
                  <a:lnTo>
                    <a:pt x="1179830" y="894080"/>
                  </a:lnTo>
                  <a:cubicBezTo>
                    <a:pt x="1179830" y="918210"/>
                    <a:pt x="1200150" y="938530"/>
                    <a:pt x="1224280" y="938530"/>
                  </a:cubicBezTo>
                  <a:cubicBezTo>
                    <a:pt x="1248410" y="938530"/>
                    <a:pt x="1268730" y="918210"/>
                    <a:pt x="1268730" y="894080"/>
                  </a:cubicBezTo>
                  <a:lnTo>
                    <a:pt x="1268730" y="684530"/>
                  </a:lnTo>
                  <a:cubicBezTo>
                    <a:pt x="1318260" y="697230"/>
                    <a:pt x="1391920" y="731520"/>
                    <a:pt x="1395730" y="830580"/>
                  </a:cubicBezTo>
                  <a:lnTo>
                    <a:pt x="1397000" y="866140"/>
                  </a:lnTo>
                  <a:cubicBezTo>
                    <a:pt x="1402080" y="999490"/>
                    <a:pt x="1405890" y="1104900"/>
                    <a:pt x="1395730" y="1160780"/>
                  </a:cubicBezTo>
                  <a:close/>
                </a:path>
              </a:pathLst>
            </a:custGeom>
            <a:solidFill>
              <a:srgbClr val="202B64"/>
            </a:solidFill>
          </p:spPr>
        </p:sp>
      </p:grpSp>
      <p:grpSp>
        <p:nvGrpSpPr>
          <p:cNvPr name="Group 23" id="23"/>
          <p:cNvGrpSpPr>
            <a:grpSpLocks noChangeAspect="true"/>
          </p:cNvGrpSpPr>
          <p:nvPr/>
        </p:nvGrpSpPr>
        <p:grpSpPr>
          <a:xfrm rot="-8100000">
            <a:off x="5232246" y="8745779"/>
            <a:ext cx="372019" cy="470857"/>
            <a:chOff x="0" y="0"/>
            <a:chExt cx="1457960" cy="1845310"/>
          </a:xfrm>
        </p:grpSpPr>
        <p:sp>
          <p:nvSpPr>
            <p:cNvPr name="Freeform 24" id="24"/>
            <p:cNvSpPr/>
            <p:nvPr/>
          </p:nvSpPr>
          <p:spPr>
            <a:xfrm flipH="false" flipV="false" rot="0">
              <a:off x="17780" y="-5080"/>
              <a:ext cx="1402080" cy="1805940"/>
            </a:xfrm>
            <a:custGeom>
              <a:avLst/>
              <a:gdLst/>
              <a:ahLst/>
              <a:cxnLst/>
              <a:rect r="r" b="b" t="t" l="l"/>
              <a:pathLst>
                <a:path h="1805940" w="1402080">
                  <a:moveTo>
                    <a:pt x="925830" y="565150"/>
                  </a:moveTo>
                  <a:cubicBezTo>
                    <a:pt x="925830" y="441960"/>
                    <a:pt x="668020" y="474980"/>
                    <a:pt x="668020" y="474980"/>
                  </a:cubicBezTo>
                  <a:lnTo>
                    <a:pt x="668020" y="198120"/>
                  </a:lnTo>
                  <a:cubicBezTo>
                    <a:pt x="668020" y="0"/>
                    <a:pt x="403860" y="3810"/>
                    <a:pt x="403860" y="189230"/>
                  </a:cubicBezTo>
                  <a:lnTo>
                    <a:pt x="403860" y="981710"/>
                  </a:lnTo>
                  <a:lnTo>
                    <a:pt x="240030" y="817880"/>
                  </a:lnTo>
                  <a:cubicBezTo>
                    <a:pt x="189230" y="767080"/>
                    <a:pt x="76200" y="748030"/>
                    <a:pt x="38100" y="817880"/>
                  </a:cubicBezTo>
                  <a:cubicBezTo>
                    <a:pt x="0" y="887730"/>
                    <a:pt x="69850" y="981710"/>
                    <a:pt x="69850" y="981710"/>
                  </a:cubicBezTo>
                  <a:cubicBezTo>
                    <a:pt x="69850" y="981710"/>
                    <a:pt x="459740" y="1503680"/>
                    <a:pt x="510540" y="1805940"/>
                  </a:cubicBezTo>
                  <a:lnTo>
                    <a:pt x="1193800" y="1805940"/>
                  </a:lnTo>
                  <a:cubicBezTo>
                    <a:pt x="1193800" y="1793240"/>
                    <a:pt x="1376680" y="1242060"/>
                    <a:pt x="1389380" y="1176020"/>
                  </a:cubicBezTo>
                  <a:cubicBezTo>
                    <a:pt x="1402080" y="1109980"/>
                    <a:pt x="1395730" y="990600"/>
                    <a:pt x="1389380" y="835660"/>
                  </a:cubicBezTo>
                  <a:cubicBezTo>
                    <a:pt x="1383030" y="681990"/>
                    <a:pt x="1238250" y="640080"/>
                    <a:pt x="1173480" y="640080"/>
                  </a:cubicBezTo>
                  <a:lnTo>
                    <a:pt x="1170940" y="643890"/>
                  </a:lnTo>
                  <a:cubicBezTo>
                    <a:pt x="1149350" y="556260"/>
                    <a:pt x="979170" y="565150"/>
                    <a:pt x="925830" y="565150"/>
                  </a:cubicBezTo>
                  <a:close/>
                </a:path>
              </a:pathLst>
            </a:custGeom>
            <a:solidFill>
              <a:srgbClr val="FFDE59"/>
            </a:solidFill>
          </p:spPr>
        </p:sp>
        <p:sp>
          <p:nvSpPr>
            <p:cNvPr name="Freeform 25" id="25"/>
            <p:cNvSpPr/>
            <p:nvPr/>
          </p:nvSpPr>
          <p:spPr>
            <a:xfrm flipH="false" flipV="false" rot="0">
              <a:off x="-33020" y="2540"/>
              <a:ext cx="1494790" cy="1844040"/>
            </a:xfrm>
            <a:custGeom>
              <a:avLst/>
              <a:gdLst/>
              <a:ahLst/>
              <a:cxnLst/>
              <a:rect r="r" b="b" t="t" l="l"/>
              <a:pathLst>
                <a:path h="1844040" w="1494790">
                  <a:moveTo>
                    <a:pt x="1484630" y="863600"/>
                  </a:moveTo>
                  <a:lnTo>
                    <a:pt x="1483360" y="828040"/>
                  </a:lnTo>
                  <a:cubicBezTo>
                    <a:pt x="1477010" y="669290"/>
                    <a:pt x="1344930" y="601980"/>
                    <a:pt x="1248410" y="591820"/>
                  </a:cubicBezTo>
                  <a:cubicBezTo>
                    <a:pt x="1243330" y="585470"/>
                    <a:pt x="1238250" y="577850"/>
                    <a:pt x="1231900" y="572770"/>
                  </a:cubicBezTo>
                  <a:cubicBezTo>
                    <a:pt x="1178560" y="519430"/>
                    <a:pt x="1078230" y="514350"/>
                    <a:pt x="1010920" y="514350"/>
                  </a:cubicBezTo>
                  <a:cubicBezTo>
                    <a:pt x="1004570" y="497840"/>
                    <a:pt x="994410" y="483870"/>
                    <a:pt x="980440" y="471170"/>
                  </a:cubicBezTo>
                  <a:cubicBezTo>
                    <a:pt x="925830" y="422910"/>
                    <a:pt x="824230" y="419100"/>
                    <a:pt x="762000" y="421640"/>
                  </a:cubicBezTo>
                  <a:lnTo>
                    <a:pt x="762000" y="193040"/>
                  </a:lnTo>
                  <a:cubicBezTo>
                    <a:pt x="762000" y="119380"/>
                    <a:pt x="731520" y="73660"/>
                    <a:pt x="707390" y="49530"/>
                  </a:cubicBezTo>
                  <a:cubicBezTo>
                    <a:pt x="674370" y="17780"/>
                    <a:pt x="631190" y="0"/>
                    <a:pt x="584200" y="0"/>
                  </a:cubicBezTo>
                  <a:cubicBezTo>
                    <a:pt x="496570" y="0"/>
                    <a:pt x="408940" y="63500"/>
                    <a:pt x="408940" y="184150"/>
                  </a:cubicBezTo>
                  <a:lnTo>
                    <a:pt x="408940" y="868680"/>
                  </a:lnTo>
                  <a:lnTo>
                    <a:pt x="321310" y="781050"/>
                  </a:lnTo>
                  <a:cubicBezTo>
                    <a:pt x="279400" y="739140"/>
                    <a:pt x="209550" y="716280"/>
                    <a:pt x="149860" y="725170"/>
                  </a:cubicBezTo>
                  <a:cubicBezTo>
                    <a:pt x="105410" y="731520"/>
                    <a:pt x="69850" y="755650"/>
                    <a:pt x="49530" y="791210"/>
                  </a:cubicBezTo>
                  <a:cubicBezTo>
                    <a:pt x="0" y="880110"/>
                    <a:pt x="76200" y="988060"/>
                    <a:pt x="85090" y="1000760"/>
                  </a:cubicBezTo>
                  <a:cubicBezTo>
                    <a:pt x="88900" y="1005840"/>
                    <a:pt x="469900" y="1517650"/>
                    <a:pt x="516890" y="1805940"/>
                  </a:cubicBezTo>
                  <a:lnTo>
                    <a:pt x="516890" y="1807210"/>
                  </a:lnTo>
                  <a:cubicBezTo>
                    <a:pt x="516890" y="1808480"/>
                    <a:pt x="516890" y="1809750"/>
                    <a:pt x="518160" y="1811020"/>
                  </a:cubicBezTo>
                  <a:cubicBezTo>
                    <a:pt x="518160" y="1812290"/>
                    <a:pt x="519430" y="1813560"/>
                    <a:pt x="519430" y="1816100"/>
                  </a:cubicBezTo>
                  <a:cubicBezTo>
                    <a:pt x="519430" y="1817370"/>
                    <a:pt x="520700" y="1818640"/>
                    <a:pt x="520700" y="1818640"/>
                  </a:cubicBezTo>
                  <a:cubicBezTo>
                    <a:pt x="521970" y="1819910"/>
                    <a:pt x="521970" y="1821180"/>
                    <a:pt x="523240" y="1822450"/>
                  </a:cubicBezTo>
                  <a:cubicBezTo>
                    <a:pt x="523240" y="1823720"/>
                    <a:pt x="524510" y="1823720"/>
                    <a:pt x="525780" y="1824990"/>
                  </a:cubicBezTo>
                  <a:cubicBezTo>
                    <a:pt x="527050" y="1826260"/>
                    <a:pt x="528320" y="1827530"/>
                    <a:pt x="528320" y="1828800"/>
                  </a:cubicBezTo>
                  <a:lnTo>
                    <a:pt x="530860" y="1831340"/>
                  </a:lnTo>
                  <a:cubicBezTo>
                    <a:pt x="532130" y="1832610"/>
                    <a:pt x="533400" y="1833880"/>
                    <a:pt x="534670" y="1833880"/>
                  </a:cubicBezTo>
                  <a:lnTo>
                    <a:pt x="537210" y="1836420"/>
                  </a:lnTo>
                  <a:cubicBezTo>
                    <a:pt x="538480" y="1837690"/>
                    <a:pt x="539750" y="1837690"/>
                    <a:pt x="541020" y="1838960"/>
                  </a:cubicBezTo>
                  <a:cubicBezTo>
                    <a:pt x="542290" y="1838960"/>
                    <a:pt x="543560" y="1840230"/>
                    <a:pt x="543560" y="1840230"/>
                  </a:cubicBezTo>
                  <a:cubicBezTo>
                    <a:pt x="544830" y="1841500"/>
                    <a:pt x="547370" y="1841500"/>
                    <a:pt x="548640" y="1841500"/>
                  </a:cubicBezTo>
                  <a:cubicBezTo>
                    <a:pt x="549910" y="1841500"/>
                    <a:pt x="549910" y="1841500"/>
                    <a:pt x="551180" y="1842770"/>
                  </a:cubicBezTo>
                  <a:cubicBezTo>
                    <a:pt x="553720" y="1842770"/>
                    <a:pt x="556260" y="1844040"/>
                    <a:pt x="560070" y="1844040"/>
                  </a:cubicBezTo>
                  <a:lnTo>
                    <a:pt x="1243330" y="1844040"/>
                  </a:lnTo>
                  <a:cubicBezTo>
                    <a:pt x="1264920" y="1844040"/>
                    <a:pt x="1283970" y="1827530"/>
                    <a:pt x="1287780" y="1807210"/>
                  </a:cubicBezTo>
                  <a:cubicBezTo>
                    <a:pt x="1291590" y="1790700"/>
                    <a:pt x="1323340" y="1694180"/>
                    <a:pt x="1352550" y="1600200"/>
                  </a:cubicBezTo>
                  <a:cubicBezTo>
                    <a:pt x="1421130" y="1385570"/>
                    <a:pt x="1474470" y="1217930"/>
                    <a:pt x="1482090" y="1178560"/>
                  </a:cubicBezTo>
                  <a:cubicBezTo>
                    <a:pt x="1494790" y="1111250"/>
                    <a:pt x="1490980" y="1007110"/>
                    <a:pt x="1484630" y="863600"/>
                  </a:cubicBezTo>
                  <a:close/>
                  <a:moveTo>
                    <a:pt x="1395730" y="1160780"/>
                  </a:moveTo>
                  <a:cubicBezTo>
                    <a:pt x="1389380" y="1197610"/>
                    <a:pt x="1316990" y="1422400"/>
                    <a:pt x="1268730" y="1572260"/>
                  </a:cubicBezTo>
                  <a:cubicBezTo>
                    <a:pt x="1236980" y="1671320"/>
                    <a:pt x="1220470" y="1724660"/>
                    <a:pt x="1210310" y="1755140"/>
                  </a:cubicBezTo>
                  <a:lnTo>
                    <a:pt x="596900" y="1755140"/>
                  </a:lnTo>
                  <a:cubicBezTo>
                    <a:pt x="523240" y="1443990"/>
                    <a:pt x="171450" y="969010"/>
                    <a:pt x="156210" y="948690"/>
                  </a:cubicBezTo>
                  <a:cubicBezTo>
                    <a:pt x="144780" y="933450"/>
                    <a:pt x="107950" y="869950"/>
                    <a:pt x="128270" y="833120"/>
                  </a:cubicBezTo>
                  <a:cubicBezTo>
                    <a:pt x="130810" y="829310"/>
                    <a:pt x="138430" y="815340"/>
                    <a:pt x="163830" y="811530"/>
                  </a:cubicBezTo>
                  <a:cubicBezTo>
                    <a:pt x="195580" y="806450"/>
                    <a:pt x="237490" y="820420"/>
                    <a:pt x="260350" y="843280"/>
                  </a:cubicBezTo>
                  <a:lnTo>
                    <a:pt x="370840" y="953770"/>
                  </a:lnTo>
                  <a:cubicBezTo>
                    <a:pt x="386080" y="969010"/>
                    <a:pt x="400050" y="982980"/>
                    <a:pt x="410210" y="994410"/>
                  </a:cubicBezTo>
                  <a:lnTo>
                    <a:pt x="410210" y="1050290"/>
                  </a:lnTo>
                  <a:cubicBezTo>
                    <a:pt x="410210" y="1074420"/>
                    <a:pt x="430530" y="1094740"/>
                    <a:pt x="454660" y="1094740"/>
                  </a:cubicBezTo>
                  <a:cubicBezTo>
                    <a:pt x="478790" y="1094740"/>
                    <a:pt x="499110" y="1074420"/>
                    <a:pt x="499110" y="1050290"/>
                  </a:cubicBezTo>
                  <a:lnTo>
                    <a:pt x="499110" y="181610"/>
                  </a:lnTo>
                  <a:cubicBezTo>
                    <a:pt x="499110" y="115570"/>
                    <a:pt x="542290" y="86360"/>
                    <a:pt x="585470" y="86360"/>
                  </a:cubicBezTo>
                  <a:cubicBezTo>
                    <a:pt x="626110" y="86360"/>
                    <a:pt x="674370" y="113030"/>
                    <a:pt x="674370" y="190500"/>
                  </a:cubicBezTo>
                  <a:lnTo>
                    <a:pt x="674370" y="791210"/>
                  </a:lnTo>
                  <a:cubicBezTo>
                    <a:pt x="674370" y="815340"/>
                    <a:pt x="694690" y="835660"/>
                    <a:pt x="718820" y="835660"/>
                  </a:cubicBezTo>
                  <a:cubicBezTo>
                    <a:pt x="742950" y="835660"/>
                    <a:pt x="763270" y="815340"/>
                    <a:pt x="763270" y="791210"/>
                  </a:cubicBezTo>
                  <a:lnTo>
                    <a:pt x="763270" y="508000"/>
                  </a:lnTo>
                  <a:cubicBezTo>
                    <a:pt x="822960" y="505460"/>
                    <a:pt x="895350" y="511810"/>
                    <a:pt x="923290" y="535940"/>
                  </a:cubicBezTo>
                  <a:cubicBezTo>
                    <a:pt x="929640" y="542290"/>
                    <a:pt x="932180" y="548640"/>
                    <a:pt x="932180" y="557530"/>
                  </a:cubicBezTo>
                  <a:lnTo>
                    <a:pt x="932180" y="802640"/>
                  </a:lnTo>
                  <a:cubicBezTo>
                    <a:pt x="932180" y="826770"/>
                    <a:pt x="952500" y="847090"/>
                    <a:pt x="976630" y="847090"/>
                  </a:cubicBezTo>
                  <a:cubicBezTo>
                    <a:pt x="1000760" y="847090"/>
                    <a:pt x="1021080" y="826770"/>
                    <a:pt x="1021080" y="802640"/>
                  </a:cubicBezTo>
                  <a:lnTo>
                    <a:pt x="1021080" y="601980"/>
                  </a:lnTo>
                  <a:cubicBezTo>
                    <a:pt x="1069340" y="601980"/>
                    <a:pt x="1143000" y="607060"/>
                    <a:pt x="1170940" y="633730"/>
                  </a:cubicBezTo>
                  <a:cubicBezTo>
                    <a:pt x="1177290" y="640080"/>
                    <a:pt x="1179830" y="646430"/>
                    <a:pt x="1179830" y="655320"/>
                  </a:cubicBezTo>
                  <a:lnTo>
                    <a:pt x="1179830" y="894080"/>
                  </a:lnTo>
                  <a:cubicBezTo>
                    <a:pt x="1179830" y="918210"/>
                    <a:pt x="1200150" y="938530"/>
                    <a:pt x="1224280" y="938530"/>
                  </a:cubicBezTo>
                  <a:cubicBezTo>
                    <a:pt x="1248410" y="938530"/>
                    <a:pt x="1268730" y="918210"/>
                    <a:pt x="1268730" y="894080"/>
                  </a:cubicBezTo>
                  <a:lnTo>
                    <a:pt x="1268730" y="684530"/>
                  </a:lnTo>
                  <a:cubicBezTo>
                    <a:pt x="1318260" y="697230"/>
                    <a:pt x="1391920" y="731520"/>
                    <a:pt x="1395730" y="830580"/>
                  </a:cubicBezTo>
                  <a:lnTo>
                    <a:pt x="1397000" y="866140"/>
                  </a:lnTo>
                  <a:cubicBezTo>
                    <a:pt x="1402080" y="999490"/>
                    <a:pt x="1405890" y="1104900"/>
                    <a:pt x="1395730" y="1160780"/>
                  </a:cubicBezTo>
                  <a:close/>
                </a:path>
              </a:pathLst>
            </a:custGeom>
            <a:solidFill>
              <a:srgbClr val="202B64"/>
            </a:solidFill>
          </p:spPr>
        </p:sp>
      </p:grpSp>
      <p:sp>
        <p:nvSpPr>
          <p:cNvPr name="TextBox 26" id="26"/>
          <p:cNvSpPr txBox="true"/>
          <p:nvPr/>
        </p:nvSpPr>
        <p:spPr>
          <a:xfrm rot="0">
            <a:off x="1672658" y="9753170"/>
            <a:ext cx="4030494" cy="280670"/>
          </a:xfrm>
          <a:prstGeom prst="rect">
            <a:avLst/>
          </a:prstGeom>
        </p:spPr>
        <p:txBody>
          <a:bodyPr anchor="t" rtlCol="false" tIns="0" lIns="0" bIns="0" rIns="0">
            <a:spAutoFit/>
          </a:bodyPr>
          <a:lstStyle/>
          <a:p>
            <a:pPr algn="ctr">
              <a:lnSpc>
                <a:spcPts val="2380"/>
              </a:lnSpc>
            </a:pPr>
            <a:r>
              <a:rPr lang="en-US" sz="1700">
                <a:solidFill>
                  <a:srgbClr val="202B64"/>
                </a:solidFill>
                <a:latin typeface="Open Sans Bold"/>
              </a:rPr>
              <a:t>www.cityofgloucester.org/subscribe</a:t>
            </a:r>
          </a:p>
        </p:txBody>
      </p:sp>
      <p:sp>
        <p:nvSpPr>
          <p:cNvPr name="TextBox 27" id="27"/>
          <p:cNvSpPr txBox="true"/>
          <p:nvPr/>
        </p:nvSpPr>
        <p:spPr>
          <a:xfrm rot="0">
            <a:off x="974772" y="1982218"/>
            <a:ext cx="5272920" cy="619125"/>
          </a:xfrm>
          <a:prstGeom prst="rect">
            <a:avLst/>
          </a:prstGeom>
        </p:spPr>
        <p:txBody>
          <a:bodyPr anchor="t" rtlCol="false" tIns="0" lIns="0" bIns="0" rIns="0">
            <a:spAutoFit/>
          </a:bodyPr>
          <a:lstStyle/>
          <a:p>
            <a:pPr>
              <a:lnSpc>
                <a:spcPts val="2400"/>
              </a:lnSpc>
            </a:pPr>
            <a:r>
              <a:rPr lang="en-US" sz="2000">
                <a:solidFill>
                  <a:srgbClr val="000000"/>
                </a:solidFill>
                <a:latin typeface="Clear Sans Regular"/>
              </a:rPr>
              <a:t>Employee Highlight</a:t>
            </a:r>
          </a:p>
          <a:p>
            <a:pPr marL="0" indent="0" lvl="0">
              <a:lnSpc>
                <a:spcPts val="2400"/>
              </a:lnSpc>
            </a:pPr>
            <a:r>
              <a:rPr lang="en-US" sz="2000">
                <a:solidFill>
                  <a:srgbClr val="000000"/>
                </a:solidFill>
                <a:latin typeface="Clear Sans Regular"/>
              </a:rPr>
              <a:t>by Administrator Chief Brian Morrell</a:t>
            </a:r>
          </a:p>
        </p:txBody>
      </p:sp>
      <p:sp>
        <p:nvSpPr>
          <p:cNvPr name="TextBox 28" id="28"/>
          <p:cNvSpPr txBox="true"/>
          <p:nvPr/>
        </p:nvSpPr>
        <p:spPr>
          <a:xfrm rot="0">
            <a:off x="935479" y="2776913"/>
            <a:ext cx="5203181" cy="6898005"/>
          </a:xfrm>
          <a:prstGeom prst="rect">
            <a:avLst/>
          </a:prstGeom>
        </p:spPr>
        <p:txBody>
          <a:bodyPr anchor="t" rtlCol="false" tIns="0" lIns="0" bIns="0" rIns="0">
            <a:spAutoFit/>
          </a:bodyPr>
          <a:lstStyle/>
          <a:p>
            <a:pPr algn="just">
              <a:lnSpc>
                <a:spcPts val="2520"/>
              </a:lnSpc>
            </a:pPr>
            <a:r>
              <a:rPr lang="en-US" sz="1800" spc="53">
                <a:solidFill>
                  <a:srgbClr val="000000"/>
                </a:solidFill>
                <a:latin typeface="Canva Sans"/>
              </a:rPr>
              <a:t>Raymond Bennett</a:t>
            </a:r>
          </a:p>
          <a:p>
            <a:pPr algn="just">
              <a:lnSpc>
                <a:spcPts val="2520"/>
              </a:lnSpc>
            </a:pPr>
            <a:r>
              <a:rPr lang="en-US" sz="1800" spc="53">
                <a:solidFill>
                  <a:srgbClr val="000000"/>
                </a:solidFill>
                <a:latin typeface="Canva Sans"/>
              </a:rPr>
              <a:t> Supervising Water Treatment Plant Operator</a:t>
            </a:r>
          </a:p>
          <a:p>
            <a:pPr algn="just">
              <a:lnSpc>
                <a:spcPts val="2520"/>
              </a:lnSpc>
            </a:pPr>
          </a:p>
          <a:p>
            <a:pPr algn="just">
              <a:lnSpc>
                <a:spcPts val="2520"/>
              </a:lnSpc>
            </a:pPr>
            <a:r>
              <a:rPr lang="en-US" sz="1800" spc="53">
                <a:solidFill>
                  <a:srgbClr val="000000"/>
                </a:solidFill>
                <a:latin typeface="Canva Sans"/>
              </a:rPr>
              <a:t>  I have lived in Gloucester my entire life. I started with the Water Department in 2019 at the age of 20, but enjoyed working many Summer seasons with the Highway Department before I was employed full-time. </a:t>
            </a:r>
          </a:p>
          <a:p>
            <a:pPr algn="just">
              <a:lnSpc>
                <a:spcPts val="2520"/>
              </a:lnSpc>
            </a:pPr>
            <a:r>
              <a:rPr lang="en-US" sz="1800" spc="53">
                <a:solidFill>
                  <a:srgbClr val="000000"/>
                </a:solidFill>
                <a:latin typeface="Canva Sans"/>
              </a:rPr>
              <a:t>  My main position is to ensure proper water treatment for the city, as well as ensure quality standards are upheld. I also manage water and sewer repairs throughout the town with the help of our amazing employees. At just the beginning of this year I took over the supervisor role for the department and I am working every day to better myself in the role. </a:t>
            </a:r>
          </a:p>
          <a:p>
            <a:pPr algn="just">
              <a:lnSpc>
                <a:spcPts val="2520"/>
              </a:lnSpc>
            </a:pPr>
            <a:r>
              <a:rPr lang="en-US" sz="1800" spc="53">
                <a:solidFill>
                  <a:srgbClr val="000000"/>
                </a:solidFill>
                <a:latin typeface="Canva Sans"/>
              </a:rPr>
              <a:t>  </a:t>
            </a:r>
          </a:p>
          <a:p>
            <a:pPr algn="just">
              <a:lnSpc>
                <a:spcPts val="2520"/>
              </a:lnSpc>
            </a:pPr>
            <a:r>
              <a:rPr lang="en-US" sz="1800" spc="53">
                <a:solidFill>
                  <a:srgbClr val="000000"/>
                </a:solidFill>
                <a:latin typeface="Canva Sans"/>
              </a:rPr>
              <a:t>  </a:t>
            </a:r>
          </a:p>
          <a:p>
            <a:pPr algn="just">
              <a:lnSpc>
                <a:spcPts val="2520"/>
              </a:lnSpc>
            </a:pPr>
          </a:p>
        </p:txBody>
      </p:sp>
      <p:sp>
        <p:nvSpPr>
          <p:cNvPr name="TextBox 29" id="29"/>
          <p:cNvSpPr txBox="true"/>
          <p:nvPr/>
        </p:nvSpPr>
        <p:spPr>
          <a:xfrm rot="0">
            <a:off x="935479" y="635315"/>
            <a:ext cx="1903100" cy="240665"/>
          </a:xfrm>
          <a:prstGeom prst="rect">
            <a:avLst/>
          </a:prstGeom>
        </p:spPr>
        <p:txBody>
          <a:bodyPr anchor="t" rtlCol="false" tIns="0" lIns="0" bIns="0" rIns="0">
            <a:spAutoFit/>
          </a:bodyPr>
          <a:lstStyle/>
          <a:p>
            <a:pPr>
              <a:lnSpc>
                <a:spcPts val="1960"/>
              </a:lnSpc>
            </a:pPr>
            <a:r>
              <a:rPr lang="en-US" sz="1400" spc="196">
                <a:solidFill>
                  <a:srgbClr val="000000"/>
                </a:solidFill>
                <a:latin typeface="Clear Sans Regular"/>
              </a:rPr>
              <a:t>JUNE 2023</a:t>
            </a:r>
          </a:p>
        </p:txBody>
      </p:sp>
      <p:sp>
        <p:nvSpPr>
          <p:cNvPr name="TextBox 30" id="30"/>
          <p:cNvSpPr txBox="true"/>
          <p:nvPr/>
        </p:nvSpPr>
        <p:spPr>
          <a:xfrm rot="0">
            <a:off x="12227216" y="4574391"/>
            <a:ext cx="5054190" cy="4962144"/>
          </a:xfrm>
          <a:prstGeom prst="rect">
            <a:avLst/>
          </a:prstGeom>
        </p:spPr>
        <p:txBody>
          <a:bodyPr anchor="t" rtlCol="false" tIns="0" lIns="0" bIns="0" rIns="0">
            <a:spAutoFit/>
          </a:bodyPr>
          <a:lstStyle/>
          <a:p>
            <a:pPr marL="367031" indent="-183515" lvl="1">
              <a:lnSpc>
                <a:spcPts val="2193"/>
              </a:lnSpc>
              <a:buFont typeface="Arial"/>
              <a:buChar char="•"/>
            </a:pPr>
            <a:r>
              <a:rPr lang="en-US" sz="1700" spc="-51">
                <a:solidFill>
                  <a:srgbClr val="FFFFFF"/>
                </a:solidFill>
                <a:latin typeface="Hammersmith One"/>
              </a:rPr>
              <a:t>How long have you lived in Gloucester City? 16 years</a:t>
            </a:r>
          </a:p>
          <a:p>
            <a:pPr marL="367031" indent="-183515" lvl="1">
              <a:lnSpc>
                <a:spcPts val="2193"/>
              </a:lnSpc>
              <a:buFont typeface="Arial"/>
              <a:buChar char="•"/>
            </a:pPr>
            <a:r>
              <a:rPr lang="en-US" sz="1700" spc="-51">
                <a:solidFill>
                  <a:srgbClr val="FFFFFF"/>
                </a:solidFill>
                <a:latin typeface="Hammersmith One"/>
              </a:rPr>
              <a:t>How long have you been a Councilman?   1 1/2 years</a:t>
            </a:r>
          </a:p>
          <a:p>
            <a:pPr marL="367031" indent="-183515" lvl="1">
              <a:lnSpc>
                <a:spcPts val="2193"/>
              </a:lnSpc>
              <a:buFont typeface="Arial"/>
              <a:buChar char="•"/>
            </a:pPr>
            <a:r>
              <a:rPr lang="en-US" sz="1700" spc="-51">
                <a:solidFill>
                  <a:srgbClr val="FFFFFF"/>
                </a:solidFill>
                <a:latin typeface="Hammersmith One"/>
              </a:rPr>
              <a:t>Your favorite place in Gloucester City? My house</a:t>
            </a:r>
          </a:p>
          <a:p>
            <a:pPr marL="367031" indent="-183515" lvl="1">
              <a:lnSpc>
                <a:spcPts val="2193"/>
              </a:lnSpc>
              <a:buFont typeface="Arial"/>
              <a:buChar char="•"/>
            </a:pPr>
            <a:r>
              <a:rPr lang="en-US" sz="1700" spc="-51">
                <a:solidFill>
                  <a:srgbClr val="FFFFFF"/>
                </a:solidFill>
                <a:latin typeface="Hammersmith One"/>
              </a:rPr>
              <a:t>Fondest memory of Gloucester City? Bringing my son home after he was born</a:t>
            </a:r>
          </a:p>
          <a:p>
            <a:pPr marL="367031" indent="-183515" lvl="1">
              <a:lnSpc>
                <a:spcPts val="2193"/>
              </a:lnSpc>
              <a:buFont typeface="Arial"/>
              <a:buChar char="•"/>
            </a:pPr>
            <a:r>
              <a:rPr lang="en-US" sz="1700" spc="-51">
                <a:solidFill>
                  <a:srgbClr val="FFFFFF"/>
                </a:solidFill>
                <a:latin typeface="Hammersmith One"/>
              </a:rPr>
              <a:t>Favorite Ice Cream Flavor? Super Premium Handcrafted Madagascar Vanilla Bean </a:t>
            </a:r>
          </a:p>
          <a:p>
            <a:pPr marL="367031" indent="-183515" lvl="1">
              <a:lnSpc>
                <a:spcPts val="2193"/>
              </a:lnSpc>
              <a:buFont typeface="Arial"/>
              <a:buChar char="•"/>
            </a:pPr>
            <a:r>
              <a:rPr lang="en-US" sz="1700" spc="-51">
                <a:solidFill>
                  <a:srgbClr val="FFFFFF"/>
                </a:solidFill>
                <a:latin typeface="Hammersmith One"/>
              </a:rPr>
              <a:t>Favorite hobby? Travelling the world</a:t>
            </a:r>
          </a:p>
          <a:p>
            <a:pPr marL="367031" indent="-183515" lvl="1">
              <a:lnSpc>
                <a:spcPts val="2193"/>
              </a:lnSpc>
              <a:buFont typeface="Arial"/>
              <a:buChar char="•"/>
            </a:pPr>
            <a:r>
              <a:rPr lang="en-US" sz="1700" spc="-51">
                <a:solidFill>
                  <a:srgbClr val="FFFFFF"/>
                </a:solidFill>
                <a:latin typeface="Hammersmith One"/>
              </a:rPr>
              <a:t>Favorite musical artist or group? Guns n Roses</a:t>
            </a:r>
          </a:p>
          <a:p>
            <a:pPr marL="367031" indent="-183515" lvl="1">
              <a:lnSpc>
                <a:spcPts val="2193"/>
              </a:lnSpc>
              <a:buFont typeface="Arial"/>
              <a:buChar char="•"/>
            </a:pPr>
            <a:r>
              <a:rPr lang="en-US" sz="1700" spc="-51">
                <a:solidFill>
                  <a:srgbClr val="FFFFFF"/>
                </a:solidFill>
                <a:latin typeface="Hammersmith One"/>
              </a:rPr>
              <a:t>Favorite Restaurant? Bianyifang - Beijing, China, Famous for its Peking Duck, and was founded more than 600 years ago</a:t>
            </a:r>
          </a:p>
          <a:p>
            <a:pPr marL="367031" indent="-183515" lvl="1">
              <a:lnSpc>
                <a:spcPts val="2193"/>
              </a:lnSpc>
              <a:buFont typeface="Arial"/>
              <a:buChar char="•"/>
            </a:pPr>
            <a:r>
              <a:rPr lang="en-US" sz="1700" spc="-51">
                <a:solidFill>
                  <a:srgbClr val="FFFFFF"/>
                </a:solidFill>
                <a:latin typeface="Hammersmith One"/>
              </a:rPr>
              <a:t>Favorite Sport? Baseball</a:t>
            </a:r>
          </a:p>
          <a:p>
            <a:pPr marL="367031" indent="-183515" lvl="1">
              <a:lnSpc>
                <a:spcPts val="2193"/>
              </a:lnSpc>
              <a:buFont typeface="Arial"/>
              <a:buChar char="•"/>
            </a:pPr>
            <a:r>
              <a:rPr lang="en-US" sz="1700" spc="-51">
                <a:solidFill>
                  <a:srgbClr val="FFFFFF"/>
                </a:solidFill>
                <a:latin typeface="Hammersmith One"/>
              </a:rPr>
              <a:t>Favorite Politician of all time? Any politician who stands up for the people and not the agenda of special interest groups, lobbies, or parties</a:t>
            </a:r>
          </a:p>
        </p:txBody>
      </p:sp>
      <p:sp>
        <p:nvSpPr>
          <p:cNvPr name="TextBox 31" id="31"/>
          <p:cNvSpPr txBox="true"/>
          <p:nvPr/>
        </p:nvSpPr>
        <p:spPr>
          <a:xfrm rot="0">
            <a:off x="12446291" y="3693273"/>
            <a:ext cx="2872104" cy="590550"/>
          </a:xfrm>
          <a:prstGeom prst="rect">
            <a:avLst/>
          </a:prstGeom>
        </p:spPr>
        <p:txBody>
          <a:bodyPr anchor="t" rtlCol="false" tIns="0" lIns="0" bIns="0" rIns="0">
            <a:spAutoFit/>
          </a:bodyPr>
          <a:lstStyle/>
          <a:p>
            <a:pPr>
              <a:lnSpc>
                <a:spcPts val="2385"/>
              </a:lnSpc>
            </a:pPr>
            <a:r>
              <a:rPr lang="en-US" sz="1988">
                <a:solidFill>
                  <a:srgbClr val="FFFFFF"/>
                </a:solidFill>
                <a:latin typeface="Clear Sans Regular"/>
              </a:rPr>
              <a:t>Derek Timm</a:t>
            </a:r>
          </a:p>
          <a:p>
            <a:pPr marL="0" indent="0" lvl="0">
              <a:lnSpc>
                <a:spcPts val="2385"/>
              </a:lnSpc>
            </a:pPr>
            <a:r>
              <a:rPr lang="en-US" sz="1988">
                <a:solidFill>
                  <a:srgbClr val="FFFFFF"/>
                </a:solidFill>
                <a:latin typeface="Clear Sans Regular"/>
              </a:rPr>
              <a:t>Council at large</a:t>
            </a:r>
          </a:p>
        </p:txBody>
      </p:sp>
      <p:sp>
        <p:nvSpPr>
          <p:cNvPr name="TextBox 32" id="32"/>
          <p:cNvSpPr txBox="true"/>
          <p:nvPr/>
        </p:nvSpPr>
        <p:spPr>
          <a:xfrm rot="0">
            <a:off x="12446291" y="2849331"/>
            <a:ext cx="2872104" cy="314325"/>
          </a:xfrm>
          <a:prstGeom prst="rect">
            <a:avLst/>
          </a:prstGeom>
        </p:spPr>
        <p:txBody>
          <a:bodyPr anchor="t" rtlCol="false" tIns="0" lIns="0" bIns="0" rIns="0">
            <a:spAutoFit/>
          </a:bodyPr>
          <a:lstStyle/>
          <a:p>
            <a:pPr marL="0" indent="0" lvl="0">
              <a:lnSpc>
                <a:spcPts val="2400"/>
              </a:lnSpc>
            </a:pPr>
            <a:r>
              <a:rPr lang="en-US" sz="2000">
                <a:solidFill>
                  <a:srgbClr val="FFFFFF"/>
                </a:solidFill>
                <a:latin typeface="Canva Sans"/>
              </a:rPr>
              <a:t>GETTING TO  KNOW US</a:t>
            </a:r>
          </a:p>
        </p:txBody>
      </p:sp>
      <p:sp>
        <p:nvSpPr>
          <p:cNvPr name="TextBox 33" id="33"/>
          <p:cNvSpPr txBox="true"/>
          <p:nvPr/>
        </p:nvSpPr>
        <p:spPr>
          <a:xfrm rot="0">
            <a:off x="6685687" y="2572768"/>
            <a:ext cx="5207345" cy="6269355"/>
          </a:xfrm>
          <a:prstGeom prst="rect">
            <a:avLst/>
          </a:prstGeom>
        </p:spPr>
        <p:txBody>
          <a:bodyPr anchor="t" rtlCol="false" tIns="0" lIns="0" bIns="0" rIns="0">
            <a:spAutoFit/>
          </a:bodyPr>
          <a:lstStyle/>
          <a:p>
            <a:pPr algn="just">
              <a:lnSpc>
                <a:spcPts val="2520"/>
              </a:lnSpc>
            </a:pPr>
            <a:r>
              <a:rPr lang="en-US" sz="1800">
                <a:solidFill>
                  <a:srgbClr val="000000"/>
                </a:solidFill>
                <a:latin typeface="Canva Sans"/>
              </a:rPr>
              <a:t>  I hope to expand the connection between the Water/Sewer Department and the public to make sure citizens are happy with our services and know they can reach out with any problems or concerns and expect a swift response from our department.</a:t>
            </a:r>
          </a:p>
          <a:p>
            <a:pPr algn="just">
              <a:lnSpc>
                <a:spcPts val="2520"/>
              </a:lnSpc>
            </a:pPr>
            <a:r>
              <a:rPr lang="en-US" sz="1800">
                <a:solidFill>
                  <a:srgbClr val="000000"/>
                </a:solidFill>
                <a:latin typeface="Canva Sans"/>
              </a:rPr>
              <a:t>  </a:t>
            </a:r>
            <a:r>
              <a:rPr lang="en-US" sz="1800">
                <a:solidFill>
                  <a:srgbClr val="000000"/>
                </a:solidFill>
                <a:latin typeface="Canva Sans"/>
              </a:rPr>
              <a:t>I have a degree in Mechanical Engineering, as well as T2 and W2 Water Licenses and I am working to obtain higher classifications when I am able. I am also very well-versed in technology and love tinkering with things, which helps in this line of work.</a:t>
            </a:r>
          </a:p>
          <a:p>
            <a:pPr algn="just">
              <a:lnSpc>
                <a:spcPts val="2520"/>
              </a:lnSpc>
            </a:pPr>
            <a:r>
              <a:rPr lang="en-US" sz="1800">
                <a:solidFill>
                  <a:srgbClr val="000000"/>
                </a:solidFill>
                <a:latin typeface="Canva Sans"/>
              </a:rPr>
              <a:t>  The Water/Sewer line of work can be very difficult and stressful, but it can be rewarding when we get to help the community. I hope to continue with the city for many years into the future with the city, and possibly one day obtain the licenses and qualifications to be able to become Director of the Water Department when that position is available.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58612" y="583296"/>
            <a:ext cx="12276291" cy="9525"/>
          </a:xfrm>
          <a:prstGeom prst="line">
            <a:avLst/>
          </a:prstGeom>
          <a:ln cap="flat" w="9525">
            <a:solidFill>
              <a:srgbClr val="202B64">
                <a:alpha val="0"/>
              </a:srgbClr>
            </a:solidFill>
            <a:prstDash val="solid"/>
            <a:headEnd type="none" len="sm" w="sm"/>
            <a:tailEnd type="none" len="sm" w="sm"/>
          </a:ln>
        </p:spPr>
      </p:sp>
      <p:sp>
        <p:nvSpPr>
          <p:cNvPr name="AutoShape 3" id="3"/>
          <p:cNvSpPr/>
          <p:nvPr/>
        </p:nvSpPr>
        <p:spPr>
          <a:xfrm rot="0">
            <a:off x="12393907" y="2227374"/>
            <a:ext cx="5286871" cy="7668404"/>
          </a:xfrm>
          <a:prstGeom prst="rect">
            <a:avLst/>
          </a:prstGeom>
          <a:solidFill>
            <a:srgbClr val="202B64"/>
          </a:solidFill>
        </p:spPr>
      </p:sp>
      <p:sp>
        <p:nvSpPr>
          <p:cNvPr name="AutoShape 4" id="4"/>
          <p:cNvSpPr/>
          <p:nvPr/>
        </p:nvSpPr>
        <p:spPr>
          <a:xfrm flipV="true">
            <a:off x="-158612" y="1670116"/>
            <a:ext cx="12276291" cy="14288"/>
          </a:xfrm>
          <a:prstGeom prst="line">
            <a:avLst/>
          </a:prstGeom>
          <a:ln cap="flat" w="9525">
            <a:solidFill>
              <a:srgbClr val="202B64">
                <a:alpha val="0"/>
              </a:srgbClr>
            </a:solidFill>
            <a:prstDash val="solid"/>
            <a:headEnd type="none" len="sm" w="sm"/>
            <a:tailEnd type="none" len="sm" w="sm"/>
          </a:ln>
        </p:spPr>
      </p:sp>
      <p:sp>
        <p:nvSpPr>
          <p:cNvPr name="AutoShape 5" id="5"/>
          <p:cNvSpPr/>
          <p:nvPr/>
        </p:nvSpPr>
        <p:spPr>
          <a:xfrm flipV="true">
            <a:off x="663838" y="22508"/>
            <a:ext cx="0" cy="11049000"/>
          </a:xfrm>
          <a:prstGeom prst="line">
            <a:avLst/>
          </a:prstGeom>
          <a:ln cap="flat" w="9525">
            <a:solidFill>
              <a:srgbClr val="202B64">
                <a:alpha val="0"/>
              </a:srgbClr>
            </a:solidFill>
            <a:prstDash val="solid"/>
            <a:headEnd type="none" len="sm" w="sm"/>
            <a:tailEnd type="none" len="sm" w="sm"/>
          </a:ln>
        </p:spPr>
      </p:sp>
      <p:sp>
        <p:nvSpPr>
          <p:cNvPr name="TextBox 6" id="6"/>
          <p:cNvSpPr txBox="true"/>
          <p:nvPr/>
        </p:nvSpPr>
        <p:spPr>
          <a:xfrm rot="0">
            <a:off x="885825" y="1027224"/>
            <a:ext cx="10219920" cy="847725"/>
          </a:xfrm>
          <a:prstGeom prst="rect">
            <a:avLst/>
          </a:prstGeom>
        </p:spPr>
        <p:txBody>
          <a:bodyPr anchor="t" rtlCol="false" tIns="0" lIns="0" bIns="0" rIns="0">
            <a:spAutoFit/>
          </a:bodyPr>
          <a:lstStyle/>
          <a:p>
            <a:pPr marL="0" indent="0" lvl="0">
              <a:lnSpc>
                <a:spcPts val="6720"/>
              </a:lnSpc>
            </a:pPr>
            <a:r>
              <a:rPr lang="en-US" sz="5600">
                <a:solidFill>
                  <a:srgbClr val="2C356C"/>
                </a:solidFill>
                <a:latin typeface="League Spartan"/>
              </a:rPr>
              <a:t>Gloucester City Newsletter</a:t>
            </a:r>
          </a:p>
        </p:txBody>
      </p:sp>
      <p:sp>
        <p:nvSpPr>
          <p:cNvPr name="AutoShape 7" id="7"/>
          <p:cNvSpPr/>
          <p:nvPr/>
        </p:nvSpPr>
        <p:spPr>
          <a:xfrm>
            <a:off x="859627" y="1670128"/>
            <a:ext cx="21435" cy="8594436"/>
          </a:xfrm>
          <a:prstGeom prst="line">
            <a:avLst/>
          </a:prstGeom>
          <a:ln cap="flat" w="9525">
            <a:solidFill>
              <a:srgbClr val="202B64">
                <a:alpha val="3922"/>
              </a:srgbClr>
            </a:solidFill>
            <a:prstDash val="solid"/>
            <a:headEnd type="none" len="sm" w="sm"/>
            <a:tailEnd type="none" len="sm" w="sm"/>
          </a:ln>
        </p:spPr>
      </p:sp>
      <p:sp>
        <p:nvSpPr>
          <p:cNvPr name="AutoShape 8" id="8"/>
          <p:cNvSpPr/>
          <p:nvPr/>
        </p:nvSpPr>
        <p:spPr>
          <a:xfrm>
            <a:off x="6452479" y="1665376"/>
            <a:ext cx="40568" cy="8368491"/>
          </a:xfrm>
          <a:prstGeom prst="line">
            <a:avLst/>
          </a:prstGeom>
          <a:ln cap="flat" w="9525">
            <a:solidFill>
              <a:srgbClr val="202B64">
                <a:alpha val="1961"/>
              </a:srgbClr>
            </a:solidFill>
            <a:prstDash val="solid"/>
            <a:headEnd type="none" len="sm" w="sm"/>
            <a:tailEnd type="none" len="sm" w="sm"/>
          </a:ln>
        </p:spPr>
      </p:sp>
      <p:sp>
        <p:nvSpPr>
          <p:cNvPr name="AutoShape 9" id="9"/>
          <p:cNvSpPr/>
          <p:nvPr/>
        </p:nvSpPr>
        <p:spPr>
          <a:xfrm>
            <a:off x="6629309" y="1689166"/>
            <a:ext cx="0" cy="8368491"/>
          </a:xfrm>
          <a:prstGeom prst="line">
            <a:avLst/>
          </a:prstGeom>
          <a:ln cap="flat" w="9525">
            <a:solidFill>
              <a:srgbClr val="202B64">
                <a:alpha val="1961"/>
              </a:srgbClr>
            </a:solidFill>
            <a:prstDash val="solid"/>
            <a:headEnd type="none" len="sm" w="sm"/>
            <a:tailEnd type="none" len="sm" w="sm"/>
          </a:ln>
        </p:spPr>
      </p:sp>
      <p:sp>
        <p:nvSpPr>
          <p:cNvPr name="AutoShape 10" id="10"/>
          <p:cNvSpPr/>
          <p:nvPr/>
        </p:nvSpPr>
        <p:spPr>
          <a:xfrm>
            <a:off x="11907320" y="1689208"/>
            <a:ext cx="74058" cy="8368491"/>
          </a:xfrm>
          <a:prstGeom prst="line">
            <a:avLst/>
          </a:prstGeom>
          <a:ln cap="flat" w="9525">
            <a:solidFill>
              <a:srgbClr val="202B64">
                <a:alpha val="2745"/>
              </a:srgbClr>
            </a:solidFill>
            <a:prstDash val="solid"/>
            <a:headEnd type="none" len="sm" w="sm"/>
            <a:tailEnd type="none" len="sm" w="sm"/>
          </a:ln>
        </p:spPr>
      </p:sp>
      <p:sp>
        <p:nvSpPr>
          <p:cNvPr name="AutoShape 11" id="11"/>
          <p:cNvSpPr/>
          <p:nvPr/>
        </p:nvSpPr>
        <p:spPr>
          <a:xfrm flipH="true">
            <a:off x="12108158" y="1689257"/>
            <a:ext cx="4762" cy="8368481"/>
          </a:xfrm>
          <a:prstGeom prst="line">
            <a:avLst/>
          </a:prstGeom>
          <a:ln cap="flat" w="9525">
            <a:solidFill>
              <a:srgbClr val="202B64">
                <a:alpha val="1961"/>
              </a:srgbClr>
            </a:solidFill>
            <a:prstDash val="solid"/>
            <a:headEnd type="none" len="sm" w="sm"/>
            <a:tailEnd type="none" len="sm" w="sm"/>
          </a:ln>
        </p:spPr>
      </p:sp>
      <p:sp>
        <p:nvSpPr>
          <p:cNvPr name="AutoShape 12" id="12"/>
          <p:cNvSpPr/>
          <p:nvPr/>
        </p:nvSpPr>
        <p:spPr>
          <a:xfrm>
            <a:off x="17685541" y="22508"/>
            <a:ext cx="0" cy="10399032"/>
          </a:xfrm>
          <a:prstGeom prst="line">
            <a:avLst/>
          </a:prstGeom>
          <a:ln cap="flat" w="9525">
            <a:solidFill>
              <a:srgbClr val="202B64">
                <a:alpha val="0"/>
              </a:srgbClr>
            </a:solidFill>
            <a:prstDash val="solid"/>
            <a:headEnd type="none" len="sm" w="sm"/>
            <a:tailEnd type="none" len="sm" w="sm"/>
          </a:ln>
        </p:spPr>
      </p:sp>
      <p:sp>
        <p:nvSpPr>
          <p:cNvPr name="AutoShape 13" id="13"/>
          <p:cNvSpPr/>
          <p:nvPr/>
        </p:nvSpPr>
        <p:spPr>
          <a:xfrm>
            <a:off x="885825" y="2536936"/>
            <a:ext cx="4803402" cy="0"/>
          </a:xfrm>
          <a:prstGeom prst="line">
            <a:avLst/>
          </a:prstGeom>
          <a:ln cap="flat" w="9525">
            <a:solidFill>
              <a:srgbClr val="202B64"/>
            </a:solidFill>
            <a:prstDash val="solid"/>
            <a:headEnd type="none" len="sm" w="sm"/>
            <a:tailEnd type="none" len="sm" w="sm"/>
          </a:ln>
        </p:spPr>
      </p:sp>
      <p:sp>
        <p:nvSpPr>
          <p:cNvPr name="Freeform 14" id="14"/>
          <p:cNvSpPr/>
          <p:nvPr/>
        </p:nvSpPr>
        <p:spPr>
          <a:xfrm flipH="false" flipV="false" rot="0">
            <a:off x="14053163" y="530775"/>
            <a:ext cx="3616417" cy="1607297"/>
          </a:xfrm>
          <a:custGeom>
            <a:avLst/>
            <a:gdLst/>
            <a:ahLst/>
            <a:cxnLst/>
            <a:rect r="r" b="b" t="t" l="l"/>
            <a:pathLst>
              <a:path h="1607297" w="3616417">
                <a:moveTo>
                  <a:pt x="0" y="0"/>
                </a:moveTo>
                <a:lnTo>
                  <a:pt x="3616417" y="0"/>
                </a:lnTo>
                <a:lnTo>
                  <a:pt x="3616417" y="1607296"/>
                </a:lnTo>
                <a:lnTo>
                  <a:pt x="0" y="1607296"/>
                </a:lnTo>
                <a:lnTo>
                  <a:pt x="0" y="0"/>
                </a:lnTo>
                <a:close/>
              </a:path>
            </a:pathLst>
          </a:custGeom>
          <a:blipFill>
            <a:blip r:embed="rId2"/>
            <a:stretch>
              <a:fillRect l="0" t="0" r="0" b="0"/>
            </a:stretch>
          </a:blipFill>
        </p:spPr>
      </p:sp>
      <p:sp>
        <p:nvSpPr>
          <p:cNvPr name="AutoShape 15" id="15"/>
          <p:cNvSpPr/>
          <p:nvPr/>
        </p:nvSpPr>
        <p:spPr>
          <a:xfrm>
            <a:off x="17491470" y="2355993"/>
            <a:ext cx="10718" cy="7908570"/>
          </a:xfrm>
          <a:prstGeom prst="line">
            <a:avLst/>
          </a:prstGeom>
          <a:ln cap="flat" w="9525">
            <a:solidFill>
              <a:srgbClr val="202B64">
                <a:alpha val="1961"/>
              </a:srgbClr>
            </a:solidFill>
            <a:prstDash val="solid"/>
            <a:headEnd type="none" len="sm" w="sm"/>
            <a:tailEnd type="none" len="sm" w="sm"/>
          </a:ln>
        </p:spPr>
      </p:sp>
      <p:grpSp>
        <p:nvGrpSpPr>
          <p:cNvPr name="Group 16" id="16"/>
          <p:cNvGrpSpPr>
            <a:grpSpLocks noChangeAspect="true"/>
          </p:cNvGrpSpPr>
          <p:nvPr/>
        </p:nvGrpSpPr>
        <p:grpSpPr>
          <a:xfrm rot="0">
            <a:off x="16158174" y="2412267"/>
            <a:ext cx="1157084" cy="1217453"/>
            <a:chOff x="0" y="0"/>
            <a:chExt cx="5842000" cy="6146800"/>
          </a:xfrm>
        </p:grpSpPr>
        <p:sp>
          <p:nvSpPr>
            <p:cNvPr name="Freeform 17" id="17"/>
            <p:cNvSpPr/>
            <p:nvPr/>
          </p:nvSpPr>
          <p:spPr>
            <a:xfrm flipH="false" flipV="false" rot="0">
              <a:off x="0" y="0"/>
              <a:ext cx="5842000" cy="6146800"/>
            </a:xfrm>
            <a:custGeom>
              <a:avLst/>
              <a:gdLst/>
              <a:ahLst/>
              <a:cxnLst/>
              <a:rect r="r" b="b" t="t" l="l"/>
              <a:pathLst>
                <a:path h="6146800" w="5842000">
                  <a:moveTo>
                    <a:pt x="5842000" y="6146800"/>
                  </a:moveTo>
                  <a:lnTo>
                    <a:pt x="0" y="6146800"/>
                  </a:lnTo>
                  <a:lnTo>
                    <a:pt x="0" y="0"/>
                  </a:lnTo>
                  <a:lnTo>
                    <a:pt x="5842000" y="0"/>
                  </a:lnTo>
                  <a:lnTo>
                    <a:pt x="5842000" y="6146800"/>
                  </a:lnTo>
                  <a:close/>
                </a:path>
              </a:pathLst>
            </a:custGeom>
            <a:blipFill>
              <a:blip r:embed="rId3"/>
              <a:stretch>
                <a:fillRect l="-2608" t="0" r="-2608" b="0"/>
              </a:stretch>
            </a:blipFill>
          </p:spPr>
        </p:sp>
        <p:sp>
          <p:nvSpPr>
            <p:cNvPr name="Freeform 18" id="18"/>
            <p:cNvSpPr/>
            <p:nvPr/>
          </p:nvSpPr>
          <p:spPr>
            <a:xfrm flipH="false" flipV="false" rot="0">
              <a:off x="0" y="0"/>
              <a:ext cx="5842000" cy="6146800"/>
            </a:xfrm>
            <a:custGeom>
              <a:avLst/>
              <a:gdLst/>
              <a:ahLst/>
              <a:cxnLst/>
              <a:rect r="r" b="b" t="t" l="l"/>
              <a:pathLst>
                <a:path h="6146800" w="5842000">
                  <a:moveTo>
                    <a:pt x="5842000" y="6146800"/>
                  </a:moveTo>
                  <a:lnTo>
                    <a:pt x="0" y="6146800"/>
                  </a:lnTo>
                  <a:lnTo>
                    <a:pt x="0" y="0"/>
                  </a:lnTo>
                  <a:lnTo>
                    <a:pt x="5842000" y="0"/>
                  </a:lnTo>
                  <a:lnTo>
                    <a:pt x="5842000" y="6146800"/>
                  </a:lnTo>
                  <a:close/>
                </a:path>
              </a:pathLst>
            </a:custGeom>
            <a:blipFill>
              <a:blip r:embed="rId4"/>
              <a:stretch>
                <a:fillRect l="0" t="-286" r="0" b="-286"/>
              </a:stretch>
            </a:blipFill>
          </p:spPr>
        </p:sp>
      </p:grpSp>
      <p:sp>
        <p:nvSpPr>
          <p:cNvPr name="AutoShape 19" id="19"/>
          <p:cNvSpPr/>
          <p:nvPr/>
        </p:nvSpPr>
        <p:spPr>
          <a:xfrm flipV="true">
            <a:off x="6691279" y="7399180"/>
            <a:ext cx="4753078" cy="14547"/>
          </a:xfrm>
          <a:prstGeom prst="line">
            <a:avLst/>
          </a:prstGeom>
          <a:ln cap="flat" w="38100">
            <a:solidFill>
              <a:srgbClr val="202B64"/>
            </a:solidFill>
            <a:prstDash val="sysDash"/>
            <a:headEnd type="none" len="sm" w="sm"/>
            <a:tailEnd type="none" len="sm" w="sm"/>
          </a:ln>
        </p:spPr>
      </p:sp>
      <p:sp>
        <p:nvSpPr>
          <p:cNvPr name="Freeform 20" id="20"/>
          <p:cNvSpPr/>
          <p:nvPr/>
        </p:nvSpPr>
        <p:spPr>
          <a:xfrm flipH="false" flipV="false" rot="0">
            <a:off x="12617111" y="8951214"/>
            <a:ext cx="4214195" cy="605312"/>
          </a:xfrm>
          <a:custGeom>
            <a:avLst/>
            <a:gdLst/>
            <a:ahLst/>
            <a:cxnLst/>
            <a:rect r="r" b="b" t="t" l="l"/>
            <a:pathLst>
              <a:path h="605312" w="4214195">
                <a:moveTo>
                  <a:pt x="0" y="0"/>
                </a:moveTo>
                <a:lnTo>
                  <a:pt x="4214194" y="0"/>
                </a:lnTo>
                <a:lnTo>
                  <a:pt x="4214194" y="605311"/>
                </a:lnTo>
                <a:lnTo>
                  <a:pt x="0" y="6053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1" id="21"/>
          <p:cNvSpPr txBox="true"/>
          <p:nvPr/>
        </p:nvSpPr>
        <p:spPr>
          <a:xfrm rot="0">
            <a:off x="854865" y="653997"/>
            <a:ext cx="1903100" cy="240665"/>
          </a:xfrm>
          <a:prstGeom prst="rect">
            <a:avLst/>
          </a:prstGeom>
        </p:spPr>
        <p:txBody>
          <a:bodyPr anchor="t" rtlCol="false" tIns="0" lIns="0" bIns="0" rIns="0">
            <a:spAutoFit/>
          </a:bodyPr>
          <a:lstStyle/>
          <a:p>
            <a:pPr>
              <a:lnSpc>
                <a:spcPts val="1960"/>
              </a:lnSpc>
            </a:pPr>
            <a:r>
              <a:rPr lang="en-US" sz="1400" spc="196">
                <a:solidFill>
                  <a:srgbClr val="000000"/>
                </a:solidFill>
                <a:latin typeface="Clear Sans Regular"/>
              </a:rPr>
              <a:t>JUNE 2023</a:t>
            </a:r>
          </a:p>
        </p:txBody>
      </p:sp>
      <p:sp>
        <p:nvSpPr>
          <p:cNvPr name="AutoShape 22" id="22"/>
          <p:cNvSpPr/>
          <p:nvPr/>
        </p:nvSpPr>
        <p:spPr>
          <a:xfrm>
            <a:off x="-6212" y="697596"/>
            <a:ext cx="12276296" cy="14288"/>
          </a:xfrm>
          <a:prstGeom prst="line">
            <a:avLst/>
          </a:prstGeom>
          <a:ln cap="flat" w="9525">
            <a:solidFill>
              <a:srgbClr val="202B64">
                <a:alpha val="0"/>
              </a:srgbClr>
            </a:solidFill>
            <a:prstDash val="solid"/>
            <a:headEnd type="none" len="sm" w="sm"/>
            <a:tailEnd type="none" len="sm" w="sm"/>
          </a:ln>
        </p:spPr>
      </p:sp>
      <p:sp>
        <p:nvSpPr>
          <p:cNvPr name="TextBox 23" id="23"/>
          <p:cNvSpPr txBox="true"/>
          <p:nvPr/>
        </p:nvSpPr>
        <p:spPr>
          <a:xfrm rot="0">
            <a:off x="6691221" y="2355987"/>
            <a:ext cx="5154186" cy="5024144"/>
          </a:xfrm>
          <a:prstGeom prst="rect">
            <a:avLst/>
          </a:prstGeom>
        </p:spPr>
        <p:txBody>
          <a:bodyPr anchor="t" rtlCol="false" tIns="0" lIns="0" bIns="0" rIns="0">
            <a:spAutoFit/>
          </a:bodyPr>
          <a:lstStyle/>
          <a:p>
            <a:pPr algn="just">
              <a:lnSpc>
                <a:spcPts val="2550"/>
              </a:lnSpc>
            </a:pPr>
            <a:r>
              <a:rPr lang="en-US" sz="2090" spc="-35">
                <a:solidFill>
                  <a:srgbClr val="000000"/>
                </a:solidFill>
                <a:latin typeface="Canva Sans"/>
              </a:rPr>
              <a:t>The Gloucester</a:t>
            </a:r>
          </a:p>
          <a:p>
            <a:pPr algn="just">
              <a:lnSpc>
                <a:spcPts val="2550"/>
              </a:lnSpc>
            </a:pPr>
            <a:r>
              <a:rPr lang="en-US" sz="2090" spc="-35">
                <a:solidFill>
                  <a:srgbClr val="000000"/>
                </a:solidFill>
                <a:latin typeface="Canva Sans"/>
              </a:rPr>
              <a:t>High School </a:t>
            </a:r>
          </a:p>
          <a:p>
            <a:pPr algn="just">
              <a:lnSpc>
                <a:spcPts val="2550"/>
              </a:lnSpc>
            </a:pPr>
            <a:r>
              <a:rPr lang="en-US" sz="2090" spc="-35">
                <a:solidFill>
                  <a:srgbClr val="000000"/>
                </a:solidFill>
                <a:latin typeface="Canva Sans"/>
              </a:rPr>
              <a:t>cast will perform</a:t>
            </a:r>
          </a:p>
          <a:p>
            <a:pPr algn="just">
              <a:lnSpc>
                <a:spcPts val="2550"/>
              </a:lnSpc>
            </a:pPr>
            <a:r>
              <a:rPr lang="en-US" sz="2090" spc="-35">
                <a:solidFill>
                  <a:srgbClr val="000000"/>
                </a:solidFill>
                <a:latin typeface="Canva Sans"/>
              </a:rPr>
              <a:t>in the Betsy </a:t>
            </a:r>
          </a:p>
          <a:p>
            <a:pPr algn="just">
              <a:lnSpc>
                <a:spcPts val="2550"/>
              </a:lnSpc>
            </a:pPr>
            <a:r>
              <a:rPr lang="en-US" sz="2090" spc="-35">
                <a:solidFill>
                  <a:srgbClr val="000000"/>
                </a:solidFill>
                <a:latin typeface="Canva Sans"/>
              </a:rPr>
              <a:t>Ross Griscom</a:t>
            </a:r>
          </a:p>
          <a:p>
            <a:pPr algn="just">
              <a:lnSpc>
                <a:spcPts val="2550"/>
              </a:lnSpc>
            </a:pPr>
            <a:r>
              <a:rPr lang="en-US" sz="2090" spc="-35">
                <a:solidFill>
                  <a:srgbClr val="000000"/>
                </a:solidFill>
                <a:latin typeface="Canva Sans"/>
              </a:rPr>
              <a:t>wedding reenactment on </a:t>
            </a:r>
          </a:p>
          <a:p>
            <a:pPr algn="ctr">
              <a:lnSpc>
                <a:spcPts val="3844"/>
              </a:lnSpc>
            </a:pPr>
            <a:r>
              <a:rPr lang="en-US" sz="2890" spc="161">
                <a:solidFill>
                  <a:srgbClr val="C6893B"/>
                </a:solidFill>
                <a:latin typeface="Canva Sans Bold"/>
              </a:rPr>
              <a:t>November 4, 2023 </a:t>
            </a:r>
          </a:p>
          <a:p>
            <a:pPr algn="ctr">
              <a:lnSpc>
                <a:spcPts val="3844"/>
              </a:lnSpc>
            </a:pPr>
            <a:r>
              <a:rPr lang="en-US" sz="2890" spc="161">
                <a:solidFill>
                  <a:srgbClr val="C6893B"/>
                </a:solidFill>
                <a:latin typeface="Canva Sans Bold"/>
              </a:rPr>
              <a:t>at 1 pm</a:t>
            </a:r>
          </a:p>
          <a:p>
            <a:pPr algn="ctr">
              <a:lnSpc>
                <a:spcPts val="3844"/>
              </a:lnSpc>
            </a:pPr>
            <a:r>
              <a:rPr lang="en-US" sz="2890" spc="161">
                <a:solidFill>
                  <a:srgbClr val="C6893B"/>
                </a:solidFill>
                <a:latin typeface="Canva Sans Bold"/>
              </a:rPr>
              <a:t>Betsy Ross Pavilion</a:t>
            </a:r>
          </a:p>
          <a:p>
            <a:pPr algn="ctr">
              <a:lnSpc>
                <a:spcPts val="3844"/>
              </a:lnSpc>
            </a:pPr>
            <a:r>
              <a:rPr lang="en-US" sz="2890" spc="161">
                <a:solidFill>
                  <a:srgbClr val="C6893B"/>
                </a:solidFill>
                <a:latin typeface="Canva Sans Bold"/>
              </a:rPr>
              <a:t>Proprietors Park</a:t>
            </a:r>
          </a:p>
          <a:p>
            <a:pPr algn="just">
              <a:lnSpc>
                <a:spcPts val="2306"/>
              </a:lnSpc>
            </a:pPr>
            <a:r>
              <a:rPr lang="en-US" sz="1890" spc="-32">
                <a:solidFill>
                  <a:srgbClr val="000000"/>
                </a:solidFill>
                <a:latin typeface="Canva Sans"/>
              </a:rPr>
              <a:t>All our welcome to attend the ceremony at the park.  Reception reservations are filled.  Thank you all for your interest in our 400th celebration!</a:t>
            </a:r>
          </a:p>
        </p:txBody>
      </p:sp>
      <p:sp>
        <p:nvSpPr>
          <p:cNvPr name="Freeform 24" id="24"/>
          <p:cNvSpPr/>
          <p:nvPr/>
        </p:nvSpPr>
        <p:spPr>
          <a:xfrm flipH="false" flipV="false" rot="0">
            <a:off x="8804961" y="2138071"/>
            <a:ext cx="2983297" cy="2983297"/>
          </a:xfrm>
          <a:custGeom>
            <a:avLst/>
            <a:gdLst/>
            <a:ahLst/>
            <a:cxnLst/>
            <a:rect r="r" b="b" t="t" l="l"/>
            <a:pathLst>
              <a:path h="2983297" w="2983297">
                <a:moveTo>
                  <a:pt x="0" y="0"/>
                </a:moveTo>
                <a:lnTo>
                  <a:pt x="2983297" y="0"/>
                </a:lnTo>
                <a:lnTo>
                  <a:pt x="2983297" y="2983297"/>
                </a:lnTo>
                <a:lnTo>
                  <a:pt x="0" y="2983297"/>
                </a:lnTo>
                <a:lnTo>
                  <a:pt x="0" y="0"/>
                </a:lnTo>
                <a:close/>
              </a:path>
            </a:pathLst>
          </a:custGeom>
          <a:blipFill>
            <a:blip r:embed="rId7"/>
            <a:stretch>
              <a:fillRect l="0" t="0" r="0" b="0"/>
            </a:stretch>
          </a:blipFill>
        </p:spPr>
      </p:sp>
      <p:sp>
        <p:nvSpPr>
          <p:cNvPr name="TextBox 25" id="25"/>
          <p:cNvSpPr txBox="true"/>
          <p:nvPr/>
        </p:nvSpPr>
        <p:spPr>
          <a:xfrm rot="0">
            <a:off x="946197" y="1913049"/>
            <a:ext cx="5272920" cy="619125"/>
          </a:xfrm>
          <a:prstGeom prst="rect">
            <a:avLst/>
          </a:prstGeom>
        </p:spPr>
        <p:txBody>
          <a:bodyPr anchor="t" rtlCol="false" tIns="0" lIns="0" bIns="0" rIns="0">
            <a:spAutoFit/>
          </a:bodyPr>
          <a:lstStyle/>
          <a:p>
            <a:pPr>
              <a:lnSpc>
                <a:spcPts val="2400"/>
              </a:lnSpc>
            </a:pPr>
            <a:r>
              <a:rPr lang="en-US" sz="2000">
                <a:solidFill>
                  <a:srgbClr val="000000"/>
                </a:solidFill>
                <a:latin typeface="Clear Sans Regular"/>
              </a:rPr>
              <a:t>Library News</a:t>
            </a:r>
          </a:p>
          <a:p>
            <a:pPr marL="0" indent="0" lvl="0">
              <a:lnSpc>
                <a:spcPts val="2400"/>
              </a:lnSpc>
            </a:pPr>
            <a:r>
              <a:rPr lang="en-US" sz="2000">
                <a:solidFill>
                  <a:srgbClr val="000000"/>
                </a:solidFill>
                <a:latin typeface="Clear Sans Regular"/>
              </a:rPr>
              <a:t>by Wen Gnu</a:t>
            </a:r>
          </a:p>
        </p:txBody>
      </p:sp>
      <p:sp>
        <p:nvSpPr>
          <p:cNvPr name="TextBox 26" id="26"/>
          <p:cNvSpPr txBox="true"/>
          <p:nvPr/>
        </p:nvSpPr>
        <p:spPr>
          <a:xfrm rot="0">
            <a:off x="992917" y="2694099"/>
            <a:ext cx="5235724" cy="7699375"/>
          </a:xfrm>
          <a:prstGeom prst="rect">
            <a:avLst/>
          </a:prstGeom>
        </p:spPr>
        <p:txBody>
          <a:bodyPr anchor="t" rtlCol="false" tIns="0" lIns="0" bIns="0" rIns="0">
            <a:spAutoFit/>
          </a:bodyPr>
          <a:lstStyle/>
          <a:p>
            <a:pPr algn="just">
              <a:lnSpc>
                <a:spcPts val="2379"/>
              </a:lnSpc>
            </a:pPr>
            <a:r>
              <a:rPr lang="en-US" sz="1699" spc="50">
                <a:solidFill>
                  <a:srgbClr val="000000"/>
                </a:solidFill>
                <a:latin typeface="Canva Sans"/>
              </a:rPr>
              <a:t>Is it too hot to play outside? Don’t allow the summer heat to make your kids bored indoors. Let them stay cool and entertained! Gloucester City Library is excited to announce that library cardholders may now check out video games. Their collection consists of games for Nintendo Switch, Sony PlayStation 4, and Microsoft Xbox One.</a:t>
            </a:r>
          </a:p>
          <a:p>
            <a:pPr algn="just">
              <a:lnSpc>
                <a:spcPts val="2379"/>
              </a:lnSpc>
            </a:pPr>
            <a:r>
              <a:rPr lang="en-US" sz="1699" spc="50">
                <a:solidFill>
                  <a:srgbClr val="BFA065"/>
                </a:solidFill>
                <a:latin typeface="Canva Sans Bold"/>
              </a:rPr>
              <a:t>And, did you know????????</a:t>
            </a:r>
          </a:p>
          <a:p>
            <a:pPr algn="just">
              <a:lnSpc>
                <a:spcPts val="2379"/>
              </a:lnSpc>
            </a:pPr>
            <a:r>
              <a:rPr lang="en-US" sz="1699" spc="50">
                <a:solidFill>
                  <a:srgbClr val="000000"/>
                </a:solidFill>
                <a:latin typeface="Canva Sans"/>
              </a:rPr>
              <a:t>Want to plan a road trip to go somewhere with the kids during summer break, but don’t want to spend a lot of money? Free Museum Passes at the Gloucester City Library! Choose from:</a:t>
            </a:r>
          </a:p>
          <a:p>
            <a:pPr algn="just" marL="367029" indent="-183514" lvl="1">
              <a:lnSpc>
                <a:spcPts val="2379"/>
              </a:lnSpc>
              <a:buFont typeface="Arial"/>
              <a:buChar char="•"/>
            </a:pPr>
            <a:r>
              <a:rPr lang="en-US" sz="1699" spc="50">
                <a:solidFill>
                  <a:srgbClr val="000000"/>
                </a:solidFill>
                <a:latin typeface="Canva Sans"/>
              </a:rPr>
              <a:t>Academy of Natural Sciences</a:t>
            </a:r>
          </a:p>
          <a:p>
            <a:pPr algn="just" marL="367029" indent="-183514" lvl="1">
              <a:lnSpc>
                <a:spcPts val="2379"/>
              </a:lnSpc>
              <a:buFont typeface="Arial"/>
              <a:buChar char="•"/>
            </a:pPr>
            <a:r>
              <a:rPr lang="en-US" sz="1699" spc="50">
                <a:solidFill>
                  <a:srgbClr val="000000"/>
                </a:solidFill>
                <a:latin typeface="Canva Sans"/>
              </a:rPr>
              <a:t>Battleship New Jersey</a:t>
            </a:r>
          </a:p>
          <a:p>
            <a:pPr algn="just" marL="367029" indent="-183514" lvl="1">
              <a:lnSpc>
                <a:spcPts val="2379"/>
              </a:lnSpc>
              <a:buFont typeface="Arial"/>
              <a:buChar char="•"/>
            </a:pPr>
            <a:r>
              <a:rPr lang="en-US" sz="1699" spc="50">
                <a:solidFill>
                  <a:srgbClr val="000000"/>
                </a:solidFill>
                <a:latin typeface="Canva Sans"/>
              </a:rPr>
              <a:t>Eastern State Penitentiary</a:t>
            </a:r>
          </a:p>
          <a:p>
            <a:pPr algn="just" marL="367029" indent="-183514" lvl="1">
              <a:lnSpc>
                <a:spcPts val="2379"/>
              </a:lnSpc>
              <a:buFont typeface="Arial"/>
              <a:buChar char="•"/>
            </a:pPr>
            <a:r>
              <a:rPr lang="en-US" sz="1699" spc="50">
                <a:solidFill>
                  <a:srgbClr val="000000"/>
                </a:solidFill>
                <a:latin typeface="Canva Sans"/>
              </a:rPr>
              <a:t>Mutter Museum</a:t>
            </a:r>
          </a:p>
          <a:p>
            <a:pPr algn="just" marL="367029" indent="-183514" lvl="1">
              <a:lnSpc>
                <a:spcPts val="2379"/>
              </a:lnSpc>
              <a:buFont typeface="Arial"/>
              <a:buChar char="•"/>
            </a:pPr>
            <a:r>
              <a:rPr lang="en-US" sz="1699" spc="50">
                <a:solidFill>
                  <a:srgbClr val="000000"/>
                </a:solidFill>
                <a:latin typeface="Canva Sans"/>
              </a:rPr>
              <a:t>Penn Museum</a:t>
            </a:r>
          </a:p>
          <a:p>
            <a:pPr algn="just" marL="367029" indent="-183514" lvl="1">
              <a:lnSpc>
                <a:spcPts val="2379"/>
              </a:lnSpc>
              <a:buFont typeface="Arial"/>
              <a:buChar char="•"/>
            </a:pPr>
            <a:r>
              <a:rPr lang="en-US" sz="1699" spc="50">
                <a:solidFill>
                  <a:srgbClr val="000000"/>
                </a:solidFill>
                <a:latin typeface="Canva Sans"/>
              </a:rPr>
              <a:t>Wheaton Arts and Cultural Center</a:t>
            </a:r>
          </a:p>
          <a:p>
            <a:pPr algn="just" marL="367029" indent="-183514" lvl="1">
              <a:lnSpc>
                <a:spcPts val="2379"/>
              </a:lnSpc>
              <a:buFont typeface="Arial"/>
              <a:buChar char="•"/>
            </a:pPr>
            <a:r>
              <a:rPr lang="en-US" sz="1699" spc="50">
                <a:solidFill>
                  <a:srgbClr val="000000"/>
                </a:solidFill>
                <a:latin typeface="Canva Sans"/>
              </a:rPr>
              <a:t>Woodford Cedar Run Wildlife Refuge</a:t>
            </a:r>
          </a:p>
          <a:p>
            <a:pPr algn="just">
              <a:lnSpc>
                <a:spcPts val="2379"/>
              </a:lnSpc>
            </a:pPr>
            <a:r>
              <a:rPr lang="en-US" sz="1699" spc="50">
                <a:solidFill>
                  <a:srgbClr val="000000"/>
                </a:solidFill>
                <a:latin typeface="Canva Sans"/>
              </a:rPr>
              <a:t>All museum passes may only be checked out to an adult card holder for no more than three days.</a:t>
            </a:r>
          </a:p>
          <a:p>
            <a:pPr algn="just">
              <a:lnSpc>
                <a:spcPts val="2379"/>
              </a:lnSpc>
            </a:pPr>
            <a:r>
              <a:rPr lang="en-US" sz="1699" spc="50" u="sng">
                <a:solidFill>
                  <a:srgbClr val="000000"/>
                </a:solidFill>
                <a:latin typeface="Canva Sans"/>
                <a:hlinkClick r:id="rId8" tooltip="https://www.gloucestercitylibrary.org/"/>
              </a:rPr>
              <a:t>https://www.gloucestercitylibrary.org/</a:t>
            </a:r>
          </a:p>
          <a:p>
            <a:pPr algn="just">
              <a:lnSpc>
                <a:spcPts val="2519"/>
              </a:lnSpc>
            </a:pPr>
          </a:p>
          <a:p>
            <a:pPr algn="just">
              <a:lnSpc>
                <a:spcPts val="2519"/>
              </a:lnSpc>
            </a:pPr>
          </a:p>
        </p:txBody>
      </p:sp>
      <p:sp>
        <p:nvSpPr>
          <p:cNvPr name="TextBox 27" id="27"/>
          <p:cNvSpPr txBox="true"/>
          <p:nvPr/>
        </p:nvSpPr>
        <p:spPr>
          <a:xfrm rot="0">
            <a:off x="12550059" y="2541699"/>
            <a:ext cx="3789109" cy="666750"/>
          </a:xfrm>
          <a:prstGeom prst="rect">
            <a:avLst/>
          </a:prstGeom>
        </p:spPr>
        <p:txBody>
          <a:bodyPr anchor="t" rtlCol="false" tIns="0" lIns="0" bIns="0" rIns="0">
            <a:spAutoFit/>
          </a:bodyPr>
          <a:lstStyle/>
          <a:p>
            <a:pPr marL="0" indent="0" lvl="0">
              <a:lnSpc>
                <a:spcPts val="2639"/>
              </a:lnSpc>
            </a:pPr>
            <a:r>
              <a:rPr lang="en-US" sz="2199">
                <a:solidFill>
                  <a:srgbClr val="FFFFFF"/>
                </a:solidFill>
                <a:latin typeface="Canva Sans Bold"/>
              </a:rPr>
              <a:t>Upcoming NPP Grant Funded Projects</a:t>
            </a:r>
          </a:p>
        </p:txBody>
      </p:sp>
      <p:sp>
        <p:nvSpPr>
          <p:cNvPr name="TextBox 28" id="28"/>
          <p:cNvSpPr txBox="true"/>
          <p:nvPr/>
        </p:nvSpPr>
        <p:spPr>
          <a:xfrm rot="0">
            <a:off x="12510248" y="3541824"/>
            <a:ext cx="5054190" cy="2560701"/>
          </a:xfrm>
          <a:prstGeom prst="rect">
            <a:avLst/>
          </a:prstGeom>
        </p:spPr>
        <p:txBody>
          <a:bodyPr anchor="t" rtlCol="false" tIns="0" lIns="0" bIns="0" rIns="0">
            <a:spAutoFit/>
          </a:bodyPr>
          <a:lstStyle/>
          <a:p>
            <a:pPr>
              <a:lnSpc>
                <a:spcPts val="2322"/>
              </a:lnSpc>
            </a:pPr>
            <a:r>
              <a:rPr lang="en-US" sz="1800" spc="61">
                <a:solidFill>
                  <a:srgbClr val="FFFFFF"/>
                </a:solidFill>
                <a:latin typeface="Canva Sans"/>
              </a:rPr>
              <a:t>Year 2 of NPP to include</a:t>
            </a:r>
          </a:p>
          <a:p>
            <a:pPr marL="388622" indent="-194311" lvl="1">
              <a:lnSpc>
                <a:spcPts val="2322"/>
              </a:lnSpc>
              <a:buFont typeface="Arial"/>
              <a:buChar char="•"/>
            </a:pPr>
            <a:r>
              <a:rPr lang="en-US" sz="1800" spc="61">
                <a:solidFill>
                  <a:srgbClr val="FFFFFF"/>
                </a:solidFill>
                <a:latin typeface="Canva Sans"/>
              </a:rPr>
              <a:t>Safety Security Initiative - Camera Installations in Irishtown</a:t>
            </a:r>
          </a:p>
          <a:p>
            <a:pPr marL="388622" indent="-194311" lvl="1">
              <a:lnSpc>
                <a:spcPts val="2322"/>
              </a:lnSpc>
              <a:buFont typeface="Arial"/>
              <a:buChar char="•"/>
            </a:pPr>
            <a:r>
              <a:rPr lang="en-US" sz="1800" spc="61">
                <a:solidFill>
                  <a:srgbClr val="FFFFFF"/>
                </a:solidFill>
                <a:latin typeface="Canva Sans"/>
              </a:rPr>
              <a:t>Residential Facade grants</a:t>
            </a:r>
          </a:p>
          <a:p>
            <a:pPr marL="388622" indent="-194311" lvl="1">
              <a:lnSpc>
                <a:spcPts val="2322"/>
              </a:lnSpc>
              <a:buFont typeface="Arial"/>
              <a:buChar char="•"/>
            </a:pPr>
            <a:r>
              <a:rPr lang="en-US" sz="1800" spc="61">
                <a:solidFill>
                  <a:srgbClr val="FFFFFF"/>
                </a:solidFill>
                <a:latin typeface="Canva Sans"/>
              </a:rPr>
              <a:t>Commercial Facade grants</a:t>
            </a:r>
          </a:p>
          <a:p>
            <a:pPr marL="388622" indent="-194311" lvl="1">
              <a:lnSpc>
                <a:spcPts val="2322"/>
              </a:lnSpc>
              <a:buFont typeface="Arial"/>
              <a:buChar char="•"/>
            </a:pPr>
            <a:r>
              <a:rPr lang="en-US" sz="1800" spc="61">
                <a:solidFill>
                  <a:srgbClr val="FFFFFF"/>
                </a:solidFill>
                <a:latin typeface="Canva Sans"/>
              </a:rPr>
              <a:t>Complete Phase II Electrical Upgrades at Proprietors Park</a:t>
            </a:r>
          </a:p>
          <a:p>
            <a:pPr marL="388622" indent="-194311" lvl="1">
              <a:lnSpc>
                <a:spcPts val="2322"/>
              </a:lnSpc>
              <a:buFont typeface="Arial"/>
              <a:buChar char="•"/>
            </a:pPr>
            <a:r>
              <a:rPr lang="en-US" sz="1800" spc="61">
                <a:solidFill>
                  <a:srgbClr val="FFFFFF"/>
                </a:solidFill>
                <a:latin typeface="Canva Sans"/>
              </a:rPr>
              <a:t>Mural on Carr's Hardware wall</a:t>
            </a:r>
          </a:p>
          <a:p>
            <a:pPr>
              <a:lnSpc>
                <a:spcPts val="2322"/>
              </a:lnSpc>
            </a:pPr>
          </a:p>
        </p:txBody>
      </p:sp>
      <p:sp>
        <p:nvSpPr>
          <p:cNvPr name="TextBox 29" id="29"/>
          <p:cNvSpPr txBox="true"/>
          <p:nvPr/>
        </p:nvSpPr>
        <p:spPr>
          <a:xfrm rot="0">
            <a:off x="12617111" y="6310278"/>
            <a:ext cx="2872104" cy="666750"/>
          </a:xfrm>
          <a:prstGeom prst="rect">
            <a:avLst/>
          </a:prstGeom>
        </p:spPr>
        <p:txBody>
          <a:bodyPr anchor="t" rtlCol="false" tIns="0" lIns="0" bIns="0" rIns="0">
            <a:spAutoFit/>
          </a:bodyPr>
          <a:lstStyle/>
          <a:p>
            <a:pPr marL="0" indent="0" lvl="0">
              <a:lnSpc>
                <a:spcPts val="2639"/>
              </a:lnSpc>
            </a:pPr>
            <a:r>
              <a:rPr lang="en-US" sz="2199">
                <a:solidFill>
                  <a:srgbClr val="FFFFFF"/>
                </a:solidFill>
                <a:latin typeface="Canva Sans Bold"/>
              </a:rPr>
              <a:t>Upcoming UEZ Grant Funded Projects</a:t>
            </a:r>
          </a:p>
        </p:txBody>
      </p:sp>
      <p:sp>
        <p:nvSpPr>
          <p:cNvPr name="TextBox 30" id="30"/>
          <p:cNvSpPr txBox="true"/>
          <p:nvPr/>
        </p:nvSpPr>
        <p:spPr>
          <a:xfrm rot="0">
            <a:off x="12550059" y="7029561"/>
            <a:ext cx="5054190" cy="1989201"/>
          </a:xfrm>
          <a:prstGeom prst="rect">
            <a:avLst/>
          </a:prstGeom>
        </p:spPr>
        <p:txBody>
          <a:bodyPr anchor="t" rtlCol="false" tIns="0" lIns="0" bIns="0" rIns="0">
            <a:spAutoFit/>
          </a:bodyPr>
          <a:lstStyle/>
          <a:p>
            <a:pPr>
              <a:lnSpc>
                <a:spcPts val="2322"/>
              </a:lnSpc>
            </a:pPr>
            <a:r>
              <a:rPr lang="en-US" sz="1800" spc="61">
                <a:solidFill>
                  <a:srgbClr val="FFFFFF"/>
                </a:solidFill>
                <a:latin typeface="Canva Sans"/>
              </a:rPr>
              <a:t> </a:t>
            </a:r>
          </a:p>
          <a:p>
            <a:pPr marL="388622" indent="-194311" lvl="1">
              <a:lnSpc>
                <a:spcPts val="2322"/>
              </a:lnSpc>
              <a:buFont typeface="Arial"/>
              <a:buChar char="•"/>
            </a:pPr>
            <a:r>
              <a:rPr lang="en-US" sz="1800" spc="61">
                <a:solidFill>
                  <a:srgbClr val="FFFFFF"/>
                </a:solidFill>
                <a:latin typeface="Canva Sans"/>
              </a:rPr>
              <a:t>New Holiday decorations for Proprietors Park, King Street and Broadway</a:t>
            </a:r>
          </a:p>
          <a:p>
            <a:pPr marL="388622" indent="-194311" lvl="1">
              <a:lnSpc>
                <a:spcPts val="2322"/>
              </a:lnSpc>
              <a:buFont typeface="Arial"/>
              <a:buChar char="•"/>
            </a:pPr>
            <a:r>
              <a:rPr lang="en-US" sz="1800" spc="61">
                <a:solidFill>
                  <a:srgbClr val="FFFFFF"/>
                </a:solidFill>
                <a:latin typeface="Canva Sans"/>
              </a:rPr>
              <a:t>Holiday Christmas tree</a:t>
            </a:r>
          </a:p>
          <a:p>
            <a:pPr marL="388622" indent="-194311" lvl="1">
              <a:lnSpc>
                <a:spcPts val="2322"/>
              </a:lnSpc>
              <a:buFont typeface="Arial"/>
              <a:buChar char="•"/>
            </a:pPr>
            <a:r>
              <a:rPr lang="en-US" sz="1800" spc="61">
                <a:solidFill>
                  <a:srgbClr val="FFFFFF"/>
                </a:solidFill>
                <a:latin typeface="Canva Sans"/>
              </a:rPr>
              <a:t>New City entrance signs</a:t>
            </a:r>
          </a:p>
          <a:p>
            <a:pPr>
              <a:lnSpc>
                <a:spcPts val="2322"/>
              </a:lnSpc>
            </a:pPr>
          </a:p>
        </p:txBody>
      </p:sp>
      <p:sp>
        <p:nvSpPr>
          <p:cNvPr name="Freeform 31" id="31"/>
          <p:cNvSpPr/>
          <p:nvPr/>
        </p:nvSpPr>
        <p:spPr>
          <a:xfrm flipH="false" flipV="false" rot="0">
            <a:off x="6738846" y="7651567"/>
            <a:ext cx="4801761" cy="2423144"/>
          </a:xfrm>
          <a:custGeom>
            <a:avLst/>
            <a:gdLst/>
            <a:ahLst/>
            <a:cxnLst/>
            <a:rect r="r" b="b" t="t" l="l"/>
            <a:pathLst>
              <a:path h="2423144" w="4801761">
                <a:moveTo>
                  <a:pt x="0" y="0"/>
                </a:moveTo>
                <a:lnTo>
                  <a:pt x="4801762" y="0"/>
                </a:lnTo>
                <a:lnTo>
                  <a:pt x="4801762" y="2423144"/>
                </a:lnTo>
                <a:lnTo>
                  <a:pt x="0" y="2423144"/>
                </a:lnTo>
                <a:lnTo>
                  <a:pt x="0" y="0"/>
                </a:lnTo>
                <a:close/>
              </a:path>
            </a:pathLst>
          </a:custGeom>
          <a:blipFill>
            <a:blip r:embed="rId9"/>
            <a:stretch>
              <a:fillRect l="0" t="-29552" r="0" b="-36566"/>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2424860" y="2133144"/>
            <a:ext cx="5251767" cy="7668404"/>
          </a:xfrm>
          <a:prstGeom prst="rect">
            <a:avLst/>
          </a:prstGeom>
          <a:solidFill>
            <a:srgbClr val="202B64"/>
          </a:solidFill>
        </p:spPr>
      </p:sp>
      <p:sp>
        <p:nvSpPr>
          <p:cNvPr name="AutoShape 3" id="3"/>
          <p:cNvSpPr/>
          <p:nvPr/>
        </p:nvSpPr>
        <p:spPr>
          <a:xfrm flipV="true">
            <a:off x="-158612" y="1670116"/>
            <a:ext cx="12276291" cy="14288"/>
          </a:xfrm>
          <a:prstGeom prst="line">
            <a:avLst/>
          </a:prstGeom>
          <a:ln cap="flat" w="9525">
            <a:solidFill>
              <a:srgbClr val="202B64">
                <a:alpha val="0"/>
              </a:srgbClr>
            </a:solidFill>
            <a:prstDash val="solid"/>
            <a:headEnd type="none" len="sm" w="sm"/>
            <a:tailEnd type="none" len="sm" w="sm"/>
          </a:ln>
        </p:spPr>
      </p:sp>
      <p:sp>
        <p:nvSpPr>
          <p:cNvPr name="AutoShape 4" id="4"/>
          <p:cNvSpPr/>
          <p:nvPr/>
        </p:nvSpPr>
        <p:spPr>
          <a:xfrm flipV="true">
            <a:off x="663838" y="22508"/>
            <a:ext cx="0" cy="11049000"/>
          </a:xfrm>
          <a:prstGeom prst="line">
            <a:avLst/>
          </a:prstGeom>
          <a:ln cap="flat" w="9525">
            <a:solidFill>
              <a:srgbClr val="202B64">
                <a:alpha val="0"/>
              </a:srgbClr>
            </a:solidFill>
            <a:prstDash val="solid"/>
            <a:headEnd type="none" len="sm" w="sm"/>
            <a:tailEnd type="none" len="sm" w="sm"/>
          </a:ln>
        </p:spPr>
      </p:sp>
      <p:sp>
        <p:nvSpPr>
          <p:cNvPr name="TextBox 5" id="5"/>
          <p:cNvSpPr txBox="true"/>
          <p:nvPr/>
        </p:nvSpPr>
        <p:spPr>
          <a:xfrm rot="0">
            <a:off x="946086" y="993687"/>
            <a:ext cx="10219920" cy="847725"/>
          </a:xfrm>
          <a:prstGeom prst="rect">
            <a:avLst/>
          </a:prstGeom>
        </p:spPr>
        <p:txBody>
          <a:bodyPr anchor="t" rtlCol="false" tIns="0" lIns="0" bIns="0" rIns="0">
            <a:spAutoFit/>
          </a:bodyPr>
          <a:lstStyle/>
          <a:p>
            <a:pPr marL="0" indent="0" lvl="0">
              <a:lnSpc>
                <a:spcPts val="6720"/>
              </a:lnSpc>
            </a:pPr>
            <a:r>
              <a:rPr lang="en-US" sz="5600">
                <a:solidFill>
                  <a:srgbClr val="2C356C"/>
                </a:solidFill>
                <a:latin typeface="League Spartan Bold"/>
              </a:rPr>
              <a:t>Gloucester City Newsletter</a:t>
            </a:r>
          </a:p>
        </p:txBody>
      </p:sp>
      <p:sp>
        <p:nvSpPr>
          <p:cNvPr name="AutoShape 6" id="6"/>
          <p:cNvSpPr/>
          <p:nvPr/>
        </p:nvSpPr>
        <p:spPr>
          <a:xfrm>
            <a:off x="859627" y="1670128"/>
            <a:ext cx="21435" cy="8594436"/>
          </a:xfrm>
          <a:prstGeom prst="line">
            <a:avLst/>
          </a:prstGeom>
          <a:ln cap="flat" w="9525">
            <a:solidFill>
              <a:srgbClr val="202B64">
                <a:alpha val="3922"/>
              </a:srgbClr>
            </a:solidFill>
            <a:prstDash val="solid"/>
            <a:headEnd type="none" len="sm" w="sm"/>
            <a:tailEnd type="none" len="sm" w="sm"/>
          </a:ln>
        </p:spPr>
      </p:sp>
      <p:sp>
        <p:nvSpPr>
          <p:cNvPr name="AutoShape 7" id="7"/>
          <p:cNvSpPr/>
          <p:nvPr/>
        </p:nvSpPr>
        <p:spPr>
          <a:xfrm>
            <a:off x="6452479" y="1665376"/>
            <a:ext cx="40568" cy="8368491"/>
          </a:xfrm>
          <a:prstGeom prst="line">
            <a:avLst/>
          </a:prstGeom>
          <a:ln cap="flat" w="9525">
            <a:solidFill>
              <a:srgbClr val="202B64">
                <a:alpha val="1961"/>
              </a:srgbClr>
            </a:solidFill>
            <a:prstDash val="solid"/>
            <a:headEnd type="none" len="sm" w="sm"/>
            <a:tailEnd type="none" len="sm" w="sm"/>
          </a:ln>
        </p:spPr>
      </p:sp>
      <p:sp>
        <p:nvSpPr>
          <p:cNvPr name="AutoShape 8" id="8"/>
          <p:cNvSpPr/>
          <p:nvPr/>
        </p:nvSpPr>
        <p:spPr>
          <a:xfrm>
            <a:off x="6629309" y="1689166"/>
            <a:ext cx="0" cy="8368491"/>
          </a:xfrm>
          <a:prstGeom prst="line">
            <a:avLst/>
          </a:prstGeom>
          <a:ln cap="flat" w="9525">
            <a:solidFill>
              <a:srgbClr val="202B64">
                <a:alpha val="1961"/>
              </a:srgbClr>
            </a:solidFill>
            <a:prstDash val="solid"/>
            <a:headEnd type="none" len="sm" w="sm"/>
            <a:tailEnd type="none" len="sm" w="sm"/>
          </a:ln>
        </p:spPr>
      </p:sp>
      <p:sp>
        <p:nvSpPr>
          <p:cNvPr name="AutoShape 9" id="9"/>
          <p:cNvSpPr/>
          <p:nvPr/>
        </p:nvSpPr>
        <p:spPr>
          <a:xfrm>
            <a:off x="11907320" y="1689208"/>
            <a:ext cx="74058" cy="8368491"/>
          </a:xfrm>
          <a:prstGeom prst="line">
            <a:avLst/>
          </a:prstGeom>
          <a:ln cap="flat" w="9525">
            <a:solidFill>
              <a:srgbClr val="202B64">
                <a:alpha val="2745"/>
              </a:srgbClr>
            </a:solidFill>
            <a:prstDash val="solid"/>
            <a:headEnd type="none" len="sm" w="sm"/>
            <a:tailEnd type="none" len="sm" w="sm"/>
          </a:ln>
        </p:spPr>
      </p:sp>
      <p:sp>
        <p:nvSpPr>
          <p:cNvPr name="AutoShape 10" id="10"/>
          <p:cNvSpPr/>
          <p:nvPr/>
        </p:nvSpPr>
        <p:spPr>
          <a:xfrm flipH="true">
            <a:off x="12101010" y="1665356"/>
            <a:ext cx="4762" cy="8368481"/>
          </a:xfrm>
          <a:prstGeom prst="line">
            <a:avLst/>
          </a:prstGeom>
          <a:ln cap="flat" w="9525">
            <a:solidFill>
              <a:srgbClr val="202B64">
                <a:alpha val="1961"/>
              </a:srgbClr>
            </a:solidFill>
            <a:prstDash val="solid"/>
            <a:headEnd type="none" len="sm" w="sm"/>
            <a:tailEnd type="none" len="sm" w="sm"/>
          </a:ln>
        </p:spPr>
      </p:sp>
      <p:sp>
        <p:nvSpPr>
          <p:cNvPr name="AutoShape 11" id="11"/>
          <p:cNvSpPr/>
          <p:nvPr/>
        </p:nvSpPr>
        <p:spPr>
          <a:xfrm>
            <a:off x="17685541" y="22508"/>
            <a:ext cx="0" cy="10399032"/>
          </a:xfrm>
          <a:prstGeom prst="line">
            <a:avLst/>
          </a:prstGeom>
          <a:ln cap="flat" w="9525">
            <a:solidFill>
              <a:srgbClr val="202B64">
                <a:alpha val="0"/>
              </a:srgbClr>
            </a:solidFill>
            <a:prstDash val="solid"/>
            <a:headEnd type="none" len="sm" w="sm"/>
            <a:tailEnd type="none" len="sm" w="sm"/>
          </a:ln>
        </p:spPr>
      </p:sp>
      <p:sp>
        <p:nvSpPr>
          <p:cNvPr name="AutoShape 12" id="12"/>
          <p:cNvSpPr/>
          <p:nvPr/>
        </p:nvSpPr>
        <p:spPr>
          <a:xfrm>
            <a:off x="984297" y="2774611"/>
            <a:ext cx="4803402" cy="0"/>
          </a:xfrm>
          <a:prstGeom prst="line">
            <a:avLst/>
          </a:prstGeom>
          <a:ln cap="flat" w="9525">
            <a:solidFill>
              <a:srgbClr val="202B64"/>
            </a:solidFill>
            <a:prstDash val="solid"/>
            <a:headEnd type="none" len="sm" w="sm"/>
            <a:tailEnd type="none" len="sm" w="sm"/>
          </a:ln>
        </p:spPr>
      </p:sp>
      <p:sp>
        <p:nvSpPr>
          <p:cNvPr name="Freeform 13" id="13"/>
          <p:cNvSpPr/>
          <p:nvPr/>
        </p:nvSpPr>
        <p:spPr>
          <a:xfrm flipH="false" flipV="false" rot="0">
            <a:off x="14052094" y="369721"/>
            <a:ext cx="3616417" cy="1607297"/>
          </a:xfrm>
          <a:custGeom>
            <a:avLst/>
            <a:gdLst/>
            <a:ahLst/>
            <a:cxnLst/>
            <a:rect r="r" b="b" t="t" l="l"/>
            <a:pathLst>
              <a:path h="1607297" w="3616417">
                <a:moveTo>
                  <a:pt x="0" y="0"/>
                </a:moveTo>
                <a:lnTo>
                  <a:pt x="3616417" y="0"/>
                </a:lnTo>
                <a:lnTo>
                  <a:pt x="3616417" y="1607297"/>
                </a:lnTo>
                <a:lnTo>
                  <a:pt x="0" y="1607297"/>
                </a:lnTo>
                <a:lnTo>
                  <a:pt x="0" y="0"/>
                </a:lnTo>
                <a:close/>
              </a:path>
            </a:pathLst>
          </a:custGeom>
          <a:blipFill>
            <a:blip r:embed="rId2"/>
            <a:stretch>
              <a:fillRect l="0" t="0" r="0" b="0"/>
            </a:stretch>
          </a:blipFill>
        </p:spPr>
      </p:sp>
      <p:sp>
        <p:nvSpPr>
          <p:cNvPr name="AutoShape 14" id="14"/>
          <p:cNvSpPr/>
          <p:nvPr/>
        </p:nvSpPr>
        <p:spPr>
          <a:xfrm>
            <a:off x="17491470" y="2355993"/>
            <a:ext cx="10718" cy="7908570"/>
          </a:xfrm>
          <a:prstGeom prst="line">
            <a:avLst/>
          </a:prstGeom>
          <a:ln cap="flat" w="9525">
            <a:solidFill>
              <a:srgbClr val="202B64">
                <a:alpha val="1961"/>
              </a:srgbClr>
            </a:solidFill>
            <a:prstDash val="solid"/>
            <a:headEnd type="none" len="sm" w="sm"/>
            <a:tailEnd type="none" len="sm" w="sm"/>
          </a:ln>
        </p:spPr>
      </p:sp>
      <p:grpSp>
        <p:nvGrpSpPr>
          <p:cNvPr name="Group 15" id="15"/>
          <p:cNvGrpSpPr/>
          <p:nvPr/>
        </p:nvGrpSpPr>
        <p:grpSpPr>
          <a:xfrm rot="0">
            <a:off x="13368018" y="7888756"/>
            <a:ext cx="2861206" cy="1797882"/>
            <a:chOff x="0" y="0"/>
            <a:chExt cx="3814941" cy="2397176"/>
          </a:xfrm>
        </p:grpSpPr>
        <p:sp>
          <p:nvSpPr>
            <p:cNvPr name="Freeform 16" id="16"/>
            <p:cNvSpPr/>
            <p:nvPr/>
          </p:nvSpPr>
          <p:spPr>
            <a:xfrm flipH="false" flipV="false" rot="0">
              <a:off x="0" y="0"/>
              <a:ext cx="3670845" cy="2397176"/>
            </a:xfrm>
            <a:custGeom>
              <a:avLst/>
              <a:gdLst/>
              <a:ahLst/>
              <a:cxnLst/>
              <a:rect r="r" b="b" t="t" l="l"/>
              <a:pathLst>
                <a:path h="2397176" w="3670845">
                  <a:moveTo>
                    <a:pt x="0" y="0"/>
                  </a:moveTo>
                  <a:lnTo>
                    <a:pt x="3670845" y="0"/>
                  </a:lnTo>
                  <a:lnTo>
                    <a:pt x="3670845" y="2397176"/>
                  </a:lnTo>
                  <a:lnTo>
                    <a:pt x="0" y="2397176"/>
                  </a:lnTo>
                  <a:lnTo>
                    <a:pt x="0" y="0"/>
                  </a:lnTo>
                  <a:close/>
                </a:path>
              </a:pathLst>
            </a:custGeom>
            <a:blipFill>
              <a:blip r:embed="rId3"/>
              <a:stretch>
                <a:fillRect l="-4419" t="0" r="-4419" b="0"/>
              </a:stretch>
            </a:blipFill>
          </p:spPr>
        </p:sp>
        <p:sp>
          <p:nvSpPr>
            <p:cNvPr name="TextBox 17" id="17"/>
            <p:cNvSpPr txBox="true"/>
            <p:nvPr/>
          </p:nvSpPr>
          <p:spPr>
            <a:xfrm rot="0">
              <a:off x="1942366" y="237701"/>
              <a:ext cx="1407306" cy="1271755"/>
            </a:xfrm>
            <a:prstGeom prst="rect">
              <a:avLst/>
            </a:prstGeom>
          </p:spPr>
          <p:txBody>
            <a:bodyPr anchor="t" rtlCol="false" tIns="0" lIns="0" bIns="0" rIns="0">
              <a:spAutoFit/>
            </a:bodyPr>
            <a:lstStyle/>
            <a:p>
              <a:pPr algn="ctr">
                <a:lnSpc>
                  <a:spcPts val="1296"/>
                </a:lnSpc>
              </a:pPr>
              <a:r>
                <a:rPr lang="en-US" sz="925">
                  <a:solidFill>
                    <a:srgbClr val="202B64"/>
                  </a:solidFill>
                  <a:latin typeface="HK Grotesk Medium"/>
                </a:rPr>
                <a:t>Mayor and Council are now on Facebook. Follow our page for news and events</a:t>
              </a:r>
            </a:p>
            <a:p>
              <a:pPr algn="ctr">
                <a:lnSpc>
                  <a:spcPts val="1296"/>
                </a:lnSpc>
              </a:pPr>
            </a:p>
          </p:txBody>
        </p:sp>
        <p:sp>
          <p:nvSpPr>
            <p:cNvPr name="TextBox 18" id="18"/>
            <p:cNvSpPr txBox="true"/>
            <p:nvPr/>
          </p:nvSpPr>
          <p:spPr>
            <a:xfrm rot="0">
              <a:off x="100585" y="1775430"/>
              <a:ext cx="3714356" cy="457779"/>
            </a:xfrm>
            <a:prstGeom prst="rect">
              <a:avLst/>
            </a:prstGeom>
          </p:spPr>
          <p:txBody>
            <a:bodyPr anchor="t" rtlCol="false" tIns="0" lIns="0" bIns="0" rIns="0">
              <a:spAutoFit/>
            </a:bodyPr>
            <a:lstStyle/>
            <a:p>
              <a:pPr algn="ctr">
                <a:lnSpc>
                  <a:spcPts val="1419"/>
                </a:lnSpc>
              </a:pPr>
              <a:r>
                <a:rPr lang="en-US" sz="1014">
                  <a:solidFill>
                    <a:srgbClr val="202B64"/>
                  </a:solidFill>
                  <a:latin typeface="HK Grotesk Medium"/>
                  <a:hlinkClick r:id="rId4" tooltip="https://www.facebook.com/gloucestercitynjmayorandcouncil/"/>
                </a:rPr>
                <a:t>https://www.facebook.com/</a:t>
              </a:r>
            </a:p>
            <a:p>
              <a:pPr algn="ctr">
                <a:lnSpc>
                  <a:spcPts val="1419"/>
                </a:lnSpc>
              </a:pPr>
              <a:r>
                <a:rPr lang="en-US" sz="1014">
                  <a:solidFill>
                    <a:srgbClr val="202B64"/>
                  </a:solidFill>
                  <a:latin typeface="HK Grotesk Medium"/>
                  <a:hlinkClick r:id="rId5" tooltip="https://www.facebook.com/gloucestercitynjmayorandcouncil/"/>
                </a:rPr>
                <a:t>gloucestercitynjmayorandcouncil</a:t>
              </a:r>
            </a:p>
          </p:txBody>
        </p:sp>
      </p:grpSp>
      <p:sp>
        <p:nvSpPr>
          <p:cNvPr name="Freeform 19" id="19"/>
          <p:cNvSpPr/>
          <p:nvPr/>
        </p:nvSpPr>
        <p:spPr>
          <a:xfrm flipH="false" flipV="false" rot="0">
            <a:off x="1199603" y="6932024"/>
            <a:ext cx="4726890" cy="678953"/>
          </a:xfrm>
          <a:custGeom>
            <a:avLst/>
            <a:gdLst/>
            <a:ahLst/>
            <a:cxnLst/>
            <a:rect r="r" b="b" t="t" l="l"/>
            <a:pathLst>
              <a:path h="678953" w="4726890">
                <a:moveTo>
                  <a:pt x="0" y="0"/>
                </a:moveTo>
                <a:lnTo>
                  <a:pt x="4726890" y="0"/>
                </a:lnTo>
                <a:lnTo>
                  <a:pt x="4726890" y="678954"/>
                </a:lnTo>
                <a:lnTo>
                  <a:pt x="0" y="6789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615600">
            <a:off x="584168" y="8968743"/>
            <a:ext cx="2950898" cy="579114"/>
          </a:xfrm>
          <a:custGeom>
            <a:avLst/>
            <a:gdLst/>
            <a:ahLst/>
            <a:cxnLst/>
            <a:rect r="r" b="b" t="t" l="l"/>
            <a:pathLst>
              <a:path h="579114" w="2950898">
                <a:moveTo>
                  <a:pt x="0" y="0"/>
                </a:moveTo>
                <a:lnTo>
                  <a:pt x="2950898" y="0"/>
                </a:lnTo>
                <a:lnTo>
                  <a:pt x="2950898" y="579114"/>
                </a:lnTo>
                <a:lnTo>
                  <a:pt x="0" y="579114"/>
                </a:lnTo>
                <a:lnTo>
                  <a:pt x="0" y="0"/>
                </a:lnTo>
                <a:close/>
              </a:path>
            </a:pathLst>
          </a:custGeom>
          <a:blipFill>
            <a:blip r:embed="rId8"/>
            <a:stretch>
              <a:fillRect l="0" t="0" r="0" b="0"/>
            </a:stretch>
          </a:blipFill>
        </p:spPr>
      </p:sp>
      <p:sp>
        <p:nvSpPr>
          <p:cNvPr name="TextBox 21" id="21"/>
          <p:cNvSpPr txBox="true"/>
          <p:nvPr/>
        </p:nvSpPr>
        <p:spPr>
          <a:xfrm rot="0">
            <a:off x="984297" y="1967493"/>
            <a:ext cx="5272920" cy="619125"/>
          </a:xfrm>
          <a:prstGeom prst="rect">
            <a:avLst/>
          </a:prstGeom>
        </p:spPr>
        <p:txBody>
          <a:bodyPr anchor="t" rtlCol="false" tIns="0" lIns="0" bIns="0" rIns="0">
            <a:spAutoFit/>
          </a:bodyPr>
          <a:lstStyle/>
          <a:p>
            <a:pPr>
              <a:lnSpc>
                <a:spcPts val="2400"/>
              </a:lnSpc>
            </a:pPr>
            <a:r>
              <a:rPr lang="en-US" sz="2000">
                <a:solidFill>
                  <a:srgbClr val="000000"/>
                </a:solidFill>
                <a:latin typeface="Clear Sans Regular"/>
              </a:rPr>
              <a:t>Community News</a:t>
            </a:r>
          </a:p>
          <a:p>
            <a:pPr marL="0" indent="0" lvl="0">
              <a:lnSpc>
                <a:spcPts val="2400"/>
              </a:lnSpc>
            </a:pPr>
            <a:r>
              <a:rPr lang="en-US" sz="2000">
                <a:solidFill>
                  <a:srgbClr val="000000"/>
                </a:solidFill>
                <a:latin typeface="Clear Sans Regular"/>
              </a:rPr>
              <a:t>by Lori Ryan</a:t>
            </a:r>
          </a:p>
        </p:txBody>
      </p:sp>
      <p:sp>
        <p:nvSpPr>
          <p:cNvPr name="TextBox 22" id="22"/>
          <p:cNvSpPr txBox="true"/>
          <p:nvPr/>
        </p:nvSpPr>
        <p:spPr>
          <a:xfrm rot="0">
            <a:off x="946086" y="653260"/>
            <a:ext cx="1903100" cy="240665"/>
          </a:xfrm>
          <a:prstGeom prst="rect">
            <a:avLst/>
          </a:prstGeom>
        </p:spPr>
        <p:txBody>
          <a:bodyPr anchor="t" rtlCol="false" tIns="0" lIns="0" bIns="0" rIns="0">
            <a:spAutoFit/>
          </a:bodyPr>
          <a:lstStyle/>
          <a:p>
            <a:pPr>
              <a:lnSpc>
                <a:spcPts val="1960"/>
              </a:lnSpc>
            </a:pPr>
            <a:r>
              <a:rPr lang="en-US" sz="1400" spc="196">
                <a:solidFill>
                  <a:srgbClr val="000000"/>
                </a:solidFill>
                <a:latin typeface="Clear Sans Regular"/>
              </a:rPr>
              <a:t>JUNE 2023</a:t>
            </a:r>
          </a:p>
        </p:txBody>
      </p:sp>
      <p:sp>
        <p:nvSpPr>
          <p:cNvPr name="TextBox 23" id="23"/>
          <p:cNvSpPr txBox="true"/>
          <p:nvPr/>
        </p:nvSpPr>
        <p:spPr>
          <a:xfrm rot="0">
            <a:off x="12616042" y="2603161"/>
            <a:ext cx="2872104" cy="333375"/>
          </a:xfrm>
          <a:prstGeom prst="rect">
            <a:avLst/>
          </a:prstGeom>
        </p:spPr>
        <p:txBody>
          <a:bodyPr anchor="t" rtlCol="false" tIns="0" lIns="0" bIns="0" rIns="0">
            <a:spAutoFit/>
          </a:bodyPr>
          <a:lstStyle/>
          <a:p>
            <a:pPr marL="0" indent="0" lvl="0">
              <a:lnSpc>
                <a:spcPts val="2639"/>
              </a:lnSpc>
            </a:pPr>
            <a:r>
              <a:rPr lang="en-US" sz="2199">
                <a:solidFill>
                  <a:srgbClr val="FFFFFF"/>
                </a:solidFill>
                <a:latin typeface="Canva Sans Bold"/>
              </a:rPr>
              <a:t> Committee News</a:t>
            </a:r>
          </a:p>
        </p:txBody>
      </p:sp>
      <p:sp>
        <p:nvSpPr>
          <p:cNvPr name="TextBox 24" id="24"/>
          <p:cNvSpPr txBox="true"/>
          <p:nvPr/>
        </p:nvSpPr>
        <p:spPr>
          <a:xfrm rot="0">
            <a:off x="12634410" y="3169177"/>
            <a:ext cx="4767000" cy="4086644"/>
          </a:xfrm>
          <a:prstGeom prst="rect">
            <a:avLst/>
          </a:prstGeom>
        </p:spPr>
        <p:txBody>
          <a:bodyPr anchor="t" rtlCol="false" tIns="0" lIns="0" bIns="0" rIns="0">
            <a:spAutoFit/>
          </a:bodyPr>
          <a:lstStyle/>
          <a:p>
            <a:pPr>
              <a:lnSpc>
                <a:spcPts val="2399"/>
              </a:lnSpc>
            </a:pPr>
            <a:r>
              <a:rPr lang="en-US" sz="1860" spc="63" u="sng">
                <a:solidFill>
                  <a:srgbClr val="FFFFFF"/>
                </a:solidFill>
                <a:latin typeface="Canva Sans Bold"/>
              </a:rPr>
              <a:t>Green Team - Lori Ryan</a:t>
            </a:r>
          </a:p>
          <a:p>
            <a:pPr>
              <a:lnSpc>
                <a:spcPts val="1806"/>
              </a:lnSpc>
            </a:pPr>
            <a:r>
              <a:rPr lang="en-US" sz="1400" spc="47" u="sng">
                <a:solidFill>
                  <a:srgbClr val="FFFFFF"/>
                </a:solidFill>
                <a:latin typeface="Canva Sans"/>
              </a:rPr>
              <a:t>The NJ Irish Society has</a:t>
            </a:r>
            <a:r>
              <a:rPr lang="en-US" sz="1400" spc="47">
                <a:solidFill>
                  <a:srgbClr val="FFFFFF"/>
                </a:solidFill>
                <a:latin typeface="Canva Sans"/>
              </a:rPr>
              <a:t> received a generous donation from River Point to place planters at Proprietors Park along the water and King Street.  The funds will provide for some planters and the soil and first planting.  We are looking for someone to adopt those planters and care for them as part of our Green Team efforts.</a:t>
            </a:r>
          </a:p>
          <a:p>
            <a:pPr>
              <a:lnSpc>
                <a:spcPts val="2397"/>
              </a:lnSpc>
            </a:pPr>
          </a:p>
          <a:p>
            <a:pPr>
              <a:lnSpc>
                <a:spcPts val="2397"/>
              </a:lnSpc>
            </a:pPr>
            <a:r>
              <a:rPr lang="en-US" sz="1858" spc="63" u="sng">
                <a:solidFill>
                  <a:srgbClr val="FFFFFF"/>
                </a:solidFill>
                <a:latin typeface="Canva Sans Bold"/>
              </a:rPr>
              <a:t>Celebrations - Councilman Baus</a:t>
            </a:r>
          </a:p>
          <a:p>
            <a:pPr>
              <a:lnSpc>
                <a:spcPts val="1806"/>
              </a:lnSpc>
            </a:pPr>
            <a:r>
              <a:rPr lang="en-US" sz="1400" spc="47">
                <a:solidFill>
                  <a:srgbClr val="FFFFFF"/>
                </a:solidFill>
                <a:latin typeface="Canva Sans"/>
              </a:rPr>
              <a:t>Celebrations Committee is working on the Summer Concert Series beginning in June.  </a:t>
            </a:r>
          </a:p>
          <a:p>
            <a:pPr>
              <a:lnSpc>
                <a:spcPts val="1806"/>
              </a:lnSpc>
            </a:pPr>
            <a:r>
              <a:rPr lang="en-US" sz="1400" spc="47">
                <a:solidFill>
                  <a:srgbClr val="FFFFFF"/>
                </a:solidFill>
                <a:latin typeface="Canva Sans"/>
              </a:rPr>
              <a:t>June 24 Foodtrucks and Fireworks will be held at Proprietors Park beginning at 5 pm. </a:t>
            </a:r>
          </a:p>
          <a:p>
            <a:pPr>
              <a:lnSpc>
                <a:spcPts val="1806"/>
              </a:lnSpc>
            </a:pPr>
            <a:r>
              <a:rPr lang="en-US" sz="1400" spc="47">
                <a:solidFill>
                  <a:srgbClr val="FFFFFF"/>
                </a:solidFill>
                <a:latin typeface="Canva Sans"/>
              </a:rPr>
              <a:t>Pack the Park Fall Festival and Car Show will be held on October 14.  Craft and food vendors are welcomed.</a:t>
            </a:r>
          </a:p>
        </p:txBody>
      </p:sp>
      <p:sp>
        <p:nvSpPr>
          <p:cNvPr name="TextBox 25" id="25"/>
          <p:cNvSpPr txBox="true"/>
          <p:nvPr/>
        </p:nvSpPr>
        <p:spPr>
          <a:xfrm rot="0">
            <a:off x="-1222588" y="6333321"/>
            <a:ext cx="3166248" cy="327787"/>
          </a:xfrm>
          <a:prstGeom prst="rect">
            <a:avLst/>
          </a:prstGeom>
        </p:spPr>
        <p:txBody>
          <a:bodyPr anchor="t" rtlCol="false" tIns="0" lIns="0" bIns="0" rIns="0">
            <a:spAutoFit/>
          </a:bodyPr>
          <a:lstStyle/>
          <a:p>
            <a:pPr>
              <a:lnSpc>
                <a:spcPts val="2864"/>
              </a:lnSpc>
            </a:pPr>
            <a:r>
              <a:rPr lang="en-US" sz="1600" spc="112">
                <a:solidFill>
                  <a:srgbClr val="FFFFFF"/>
                </a:solidFill>
                <a:latin typeface="Clear Sans Regular"/>
              </a:rPr>
              <a:t>Mayor Dayl Baile</a:t>
            </a:r>
          </a:p>
        </p:txBody>
      </p:sp>
      <p:sp>
        <p:nvSpPr>
          <p:cNvPr name="TextBox 26" id="26"/>
          <p:cNvSpPr txBox="true"/>
          <p:nvPr/>
        </p:nvSpPr>
        <p:spPr>
          <a:xfrm rot="0">
            <a:off x="888192" y="2960349"/>
            <a:ext cx="5245200" cy="4254246"/>
          </a:xfrm>
          <a:prstGeom prst="rect">
            <a:avLst/>
          </a:prstGeom>
        </p:spPr>
        <p:txBody>
          <a:bodyPr anchor="t" rtlCol="false" tIns="0" lIns="0" bIns="0" rIns="0">
            <a:spAutoFit/>
          </a:bodyPr>
          <a:lstStyle/>
          <a:p>
            <a:pPr algn="just">
              <a:lnSpc>
                <a:spcPts val="2412"/>
              </a:lnSpc>
            </a:pPr>
            <a:r>
              <a:rPr lang="en-US" sz="1800">
                <a:solidFill>
                  <a:srgbClr val="000000"/>
                </a:solidFill>
                <a:latin typeface="Canva Sans"/>
              </a:rPr>
              <a:t> </a:t>
            </a:r>
            <a:r>
              <a:rPr lang="en-US" sz="1800">
                <a:solidFill>
                  <a:srgbClr val="000000"/>
                </a:solidFill>
                <a:latin typeface="Canva Sans"/>
              </a:rPr>
              <a:t>Last year, Gloucester City applied for and received from the NJ Board of Public Utilities a $10,000 grant to develop a Community Energy Plan (CEP). </a:t>
            </a:r>
          </a:p>
          <a:p>
            <a:pPr algn="just">
              <a:lnSpc>
                <a:spcPts val="2412"/>
              </a:lnSpc>
            </a:pPr>
            <a:r>
              <a:rPr lang="en-US" sz="1800">
                <a:solidFill>
                  <a:srgbClr val="000000"/>
                </a:solidFill>
                <a:latin typeface="Canva Sans"/>
              </a:rPr>
              <a:t> The purpose of the CEP is to help Gloucester City plan for and invest in energy resilience, renewable energy, and efficiency to work towards a better environment for all residents.</a:t>
            </a:r>
          </a:p>
          <a:p>
            <a:pPr algn="just">
              <a:lnSpc>
                <a:spcPts val="2412"/>
              </a:lnSpc>
            </a:pPr>
            <a:r>
              <a:rPr lang="en-US" sz="1800">
                <a:solidFill>
                  <a:srgbClr val="000000"/>
                </a:solidFill>
                <a:latin typeface="Canva Sans"/>
              </a:rPr>
              <a:t> In crafting this blueprint for our community’s energy future, we will be working to develop sustainable strategies that increase clean energy production, reduce energy use, and cut emissions.</a:t>
            </a:r>
          </a:p>
          <a:p>
            <a:pPr algn="just">
              <a:lnSpc>
                <a:spcPts val="2412"/>
              </a:lnSpc>
            </a:pPr>
          </a:p>
        </p:txBody>
      </p:sp>
      <p:sp>
        <p:nvSpPr>
          <p:cNvPr name="TextBox 27" id="27"/>
          <p:cNvSpPr txBox="true"/>
          <p:nvPr/>
        </p:nvSpPr>
        <p:spPr>
          <a:xfrm rot="0">
            <a:off x="6644213" y="2969874"/>
            <a:ext cx="5280585" cy="6610032"/>
          </a:xfrm>
          <a:prstGeom prst="rect">
            <a:avLst/>
          </a:prstGeom>
        </p:spPr>
        <p:txBody>
          <a:bodyPr anchor="t" rtlCol="false" tIns="0" lIns="0" bIns="0" rIns="0">
            <a:spAutoFit/>
          </a:bodyPr>
          <a:lstStyle/>
          <a:p>
            <a:pPr algn="just">
              <a:lnSpc>
                <a:spcPts val="2185"/>
              </a:lnSpc>
            </a:pPr>
            <a:r>
              <a:rPr lang="en-US" sz="1694" spc="57">
                <a:solidFill>
                  <a:srgbClr val="FF3131"/>
                </a:solidFill>
                <a:latin typeface="Canva Sans Bold Italics"/>
              </a:rPr>
              <a:t>Is the City finally able to do repairs to the rollercoaster trail? </a:t>
            </a:r>
          </a:p>
          <a:p>
            <a:pPr algn="just">
              <a:lnSpc>
                <a:spcPts val="2185"/>
              </a:lnSpc>
            </a:pPr>
            <a:r>
              <a:rPr lang="en-US" sz="1694" spc="57">
                <a:solidFill>
                  <a:srgbClr val="FF3131"/>
                </a:solidFill>
                <a:latin typeface="Canva Sans Bold Italics"/>
              </a:rPr>
              <a:t>                 YESSSSS we did.....</a:t>
            </a:r>
          </a:p>
          <a:p>
            <a:pPr algn="just">
              <a:lnSpc>
                <a:spcPts val="2185"/>
              </a:lnSpc>
            </a:pPr>
            <a:r>
              <a:rPr lang="en-US" sz="1694" spc="57">
                <a:solidFill>
                  <a:srgbClr val="000000"/>
                </a:solidFill>
                <a:latin typeface="Canva Sans"/>
              </a:rPr>
              <a:t>     </a:t>
            </a:r>
          </a:p>
          <a:p>
            <a:pPr algn="just">
              <a:lnSpc>
                <a:spcPts val="2185"/>
              </a:lnSpc>
            </a:pPr>
            <a:r>
              <a:rPr lang="en-US" sz="1694" spc="57">
                <a:solidFill>
                  <a:srgbClr val="000000"/>
                </a:solidFill>
                <a:latin typeface="Canva Sans"/>
              </a:rPr>
              <a:t> The City of Gloucester City was recently awarded $830,000 (with no match requirement!) from the New Jersey Department of Environmental Protection’s (DEP) Green Acres Program to make various improvements at Johnson Park. </a:t>
            </a:r>
          </a:p>
          <a:p>
            <a:pPr algn="just">
              <a:lnSpc>
                <a:spcPts val="2185"/>
              </a:lnSpc>
            </a:pPr>
            <a:r>
              <a:rPr lang="en-US" sz="1694" spc="57">
                <a:solidFill>
                  <a:srgbClr val="000000"/>
                </a:solidFill>
                <a:latin typeface="Canva Sans"/>
              </a:rPr>
              <a:t>  The Green Acres funds are supplementing $153,000 also recently awarded to the City through the DEP’s Local Recreation Improvement Grant for improvements to the jogging trail.</a:t>
            </a:r>
          </a:p>
          <a:p>
            <a:pPr algn="just">
              <a:lnSpc>
                <a:spcPts val="2185"/>
              </a:lnSpc>
            </a:pPr>
          </a:p>
          <a:p>
            <a:pPr algn="just">
              <a:lnSpc>
                <a:spcPts val="2572"/>
              </a:lnSpc>
            </a:pPr>
            <a:r>
              <a:rPr lang="en-US" sz="1994" spc="67">
                <a:solidFill>
                  <a:srgbClr val="00BF63"/>
                </a:solidFill>
                <a:latin typeface="Canva Sans Bold"/>
              </a:rPr>
              <a:t>Helping Gloucester City businesses:</a:t>
            </a:r>
          </a:p>
          <a:p>
            <a:pPr algn="just">
              <a:lnSpc>
                <a:spcPts val="2185"/>
              </a:lnSpc>
            </a:pPr>
          </a:p>
          <a:p>
            <a:pPr algn="just">
              <a:lnSpc>
                <a:spcPts val="2185"/>
              </a:lnSpc>
            </a:pPr>
            <a:r>
              <a:rPr lang="en-US" sz="1694" spc="57">
                <a:solidFill>
                  <a:srgbClr val="000000"/>
                </a:solidFill>
                <a:latin typeface="Canva Sans"/>
              </a:rPr>
              <a:t>Over $200,000 was issued to Gloucester City businesses in the past year. </a:t>
            </a:r>
          </a:p>
          <a:p>
            <a:pPr algn="just">
              <a:lnSpc>
                <a:spcPts val="2056"/>
              </a:lnSpc>
            </a:pPr>
            <a:r>
              <a:rPr lang="en-US" sz="1594" spc="54">
                <a:solidFill>
                  <a:srgbClr val="000000"/>
                </a:solidFill>
                <a:latin typeface="Canva Sans"/>
              </a:rPr>
              <a:t>Thirteen $5,000 UEZ Business Revitalization grants 20 $7500 COVID relief business grants totaling $150,000.</a:t>
            </a:r>
          </a:p>
          <a:p>
            <a:pPr algn="just">
              <a:lnSpc>
                <a:spcPts val="2185"/>
              </a:lnSpc>
            </a:pPr>
          </a:p>
        </p:txBody>
      </p:sp>
      <p:sp>
        <p:nvSpPr>
          <p:cNvPr name="TextBox 28" id="28"/>
          <p:cNvSpPr txBox="true"/>
          <p:nvPr/>
        </p:nvSpPr>
        <p:spPr>
          <a:xfrm rot="0">
            <a:off x="888192" y="7753853"/>
            <a:ext cx="5167854" cy="1554480"/>
          </a:xfrm>
          <a:prstGeom prst="rect">
            <a:avLst/>
          </a:prstGeom>
        </p:spPr>
        <p:txBody>
          <a:bodyPr anchor="t" rtlCol="false" tIns="0" lIns="0" bIns="0" rIns="0">
            <a:spAutoFit/>
          </a:bodyPr>
          <a:lstStyle/>
          <a:p>
            <a:pPr algn="r">
              <a:lnSpc>
                <a:spcPts val="2520"/>
              </a:lnSpc>
            </a:pPr>
            <a:r>
              <a:rPr lang="en-US" sz="1800">
                <a:solidFill>
                  <a:srgbClr val="000000"/>
                </a:solidFill>
                <a:latin typeface="Canva Sans Bold"/>
              </a:rPr>
              <a:t>HEAR THIS...</a:t>
            </a:r>
            <a:r>
              <a:rPr lang="en-US" sz="1800">
                <a:solidFill>
                  <a:srgbClr val="000000"/>
                </a:solidFill>
                <a:latin typeface="Canva Sans"/>
              </a:rPr>
              <a:t>.</a:t>
            </a:r>
          </a:p>
          <a:p>
            <a:pPr algn="r">
              <a:lnSpc>
                <a:spcPts val="2520"/>
              </a:lnSpc>
            </a:pPr>
            <a:r>
              <a:rPr lang="en-US" sz="1800">
                <a:solidFill>
                  <a:srgbClr val="000000"/>
                </a:solidFill>
                <a:latin typeface="Canva Sans"/>
              </a:rPr>
              <a:t>Hearing in the courtroom has been made a lot easier.  We used Covid Relief funds to install microphones for Mayor and Council and guests to our public meetings.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58612" y="583296"/>
            <a:ext cx="12276291" cy="9525"/>
          </a:xfrm>
          <a:prstGeom prst="line">
            <a:avLst/>
          </a:prstGeom>
          <a:ln cap="flat" w="9525">
            <a:solidFill>
              <a:srgbClr val="202B64">
                <a:alpha val="0"/>
              </a:srgbClr>
            </a:solidFill>
            <a:prstDash val="solid"/>
            <a:headEnd type="none" len="sm" w="sm"/>
            <a:tailEnd type="none" len="sm" w="sm"/>
          </a:ln>
        </p:spPr>
      </p:sp>
      <p:sp>
        <p:nvSpPr>
          <p:cNvPr name="AutoShape 3" id="3"/>
          <p:cNvSpPr/>
          <p:nvPr/>
        </p:nvSpPr>
        <p:spPr>
          <a:xfrm flipV="true">
            <a:off x="-158612" y="1670116"/>
            <a:ext cx="12276291" cy="14288"/>
          </a:xfrm>
          <a:prstGeom prst="line">
            <a:avLst/>
          </a:prstGeom>
          <a:ln cap="flat" w="9525">
            <a:solidFill>
              <a:srgbClr val="202B64">
                <a:alpha val="4706"/>
              </a:srgbClr>
            </a:solidFill>
            <a:prstDash val="solid"/>
            <a:headEnd type="none" len="sm" w="sm"/>
            <a:tailEnd type="none" len="sm" w="sm"/>
          </a:ln>
        </p:spPr>
      </p:sp>
      <p:sp>
        <p:nvSpPr>
          <p:cNvPr name="AutoShape 4" id="4"/>
          <p:cNvSpPr/>
          <p:nvPr/>
        </p:nvSpPr>
        <p:spPr>
          <a:xfrm flipV="true">
            <a:off x="663838" y="22508"/>
            <a:ext cx="0" cy="11049000"/>
          </a:xfrm>
          <a:prstGeom prst="line">
            <a:avLst/>
          </a:prstGeom>
          <a:ln cap="flat" w="9525">
            <a:solidFill>
              <a:srgbClr val="202B64">
                <a:alpha val="0"/>
              </a:srgbClr>
            </a:solidFill>
            <a:prstDash val="solid"/>
            <a:headEnd type="none" len="sm" w="sm"/>
            <a:tailEnd type="none" len="sm" w="sm"/>
          </a:ln>
        </p:spPr>
      </p:sp>
      <p:sp>
        <p:nvSpPr>
          <p:cNvPr name="TextBox 5" id="5"/>
          <p:cNvSpPr txBox="true"/>
          <p:nvPr/>
        </p:nvSpPr>
        <p:spPr>
          <a:xfrm rot="0">
            <a:off x="909800" y="980755"/>
            <a:ext cx="10219920" cy="847725"/>
          </a:xfrm>
          <a:prstGeom prst="rect">
            <a:avLst/>
          </a:prstGeom>
        </p:spPr>
        <p:txBody>
          <a:bodyPr anchor="t" rtlCol="false" tIns="0" lIns="0" bIns="0" rIns="0">
            <a:spAutoFit/>
          </a:bodyPr>
          <a:lstStyle/>
          <a:p>
            <a:pPr marL="0" indent="0" lvl="0">
              <a:lnSpc>
                <a:spcPts val="6720"/>
              </a:lnSpc>
            </a:pPr>
            <a:r>
              <a:rPr lang="en-US" sz="5600">
                <a:solidFill>
                  <a:srgbClr val="2C356C"/>
                </a:solidFill>
                <a:latin typeface="League Spartan Bold"/>
              </a:rPr>
              <a:t>Gloucester City Newsletter</a:t>
            </a:r>
          </a:p>
        </p:txBody>
      </p:sp>
      <p:sp>
        <p:nvSpPr>
          <p:cNvPr name="AutoShape 6" id="6"/>
          <p:cNvSpPr/>
          <p:nvPr/>
        </p:nvSpPr>
        <p:spPr>
          <a:xfrm>
            <a:off x="859627" y="1670128"/>
            <a:ext cx="21435" cy="8594436"/>
          </a:xfrm>
          <a:prstGeom prst="line">
            <a:avLst/>
          </a:prstGeom>
          <a:ln cap="flat" w="9525">
            <a:solidFill>
              <a:srgbClr val="202B64">
                <a:alpha val="3922"/>
              </a:srgbClr>
            </a:solidFill>
            <a:prstDash val="solid"/>
            <a:headEnd type="none" len="sm" w="sm"/>
            <a:tailEnd type="none" len="sm" w="sm"/>
          </a:ln>
        </p:spPr>
      </p:sp>
      <p:sp>
        <p:nvSpPr>
          <p:cNvPr name="AutoShape 7" id="7"/>
          <p:cNvSpPr/>
          <p:nvPr/>
        </p:nvSpPr>
        <p:spPr>
          <a:xfrm>
            <a:off x="6452479" y="1665376"/>
            <a:ext cx="40568" cy="8368491"/>
          </a:xfrm>
          <a:prstGeom prst="line">
            <a:avLst/>
          </a:prstGeom>
          <a:ln cap="flat" w="9525">
            <a:solidFill>
              <a:srgbClr val="202B64">
                <a:alpha val="1961"/>
              </a:srgbClr>
            </a:solidFill>
            <a:prstDash val="solid"/>
            <a:headEnd type="none" len="sm" w="sm"/>
            <a:tailEnd type="none" len="sm" w="sm"/>
          </a:ln>
        </p:spPr>
      </p:sp>
      <p:sp>
        <p:nvSpPr>
          <p:cNvPr name="AutoShape 8" id="8"/>
          <p:cNvSpPr/>
          <p:nvPr/>
        </p:nvSpPr>
        <p:spPr>
          <a:xfrm>
            <a:off x="6442954" y="1689250"/>
            <a:ext cx="0" cy="8368491"/>
          </a:xfrm>
          <a:prstGeom prst="line">
            <a:avLst/>
          </a:prstGeom>
          <a:ln cap="flat" w="9525">
            <a:solidFill>
              <a:srgbClr val="202B64">
                <a:alpha val="1961"/>
              </a:srgbClr>
            </a:solidFill>
            <a:prstDash val="solid"/>
            <a:headEnd type="none" len="sm" w="sm"/>
            <a:tailEnd type="none" len="sm" w="sm"/>
          </a:ln>
        </p:spPr>
      </p:sp>
      <p:sp>
        <p:nvSpPr>
          <p:cNvPr name="AutoShape 9" id="9"/>
          <p:cNvSpPr/>
          <p:nvPr/>
        </p:nvSpPr>
        <p:spPr>
          <a:xfrm>
            <a:off x="11907320" y="1689208"/>
            <a:ext cx="74058" cy="8368491"/>
          </a:xfrm>
          <a:prstGeom prst="line">
            <a:avLst/>
          </a:prstGeom>
          <a:ln cap="flat" w="9525">
            <a:solidFill>
              <a:srgbClr val="202B64">
                <a:alpha val="2745"/>
              </a:srgbClr>
            </a:solidFill>
            <a:prstDash val="solid"/>
            <a:headEnd type="none" len="sm" w="sm"/>
            <a:tailEnd type="none" len="sm" w="sm"/>
          </a:ln>
        </p:spPr>
      </p:sp>
      <p:sp>
        <p:nvSpPr>
          <p:cNvPr name="AutoShape 10" id="10"/>
          <p:cNvSpPr/>
          <p:nvPr/>
        </p:nvSpPr>
        <p:spPr>
          <a:xfrm flipH="true">
            <a:off x="12093866" y="1665356"/>
            <a:ext cx="4762" cy="8368481"/>
          </a:xfrm>
          <a:prstGeom prst="line">
            <a:avLst/>
          </a:prstGeom>
          <a:ln cap="flat" w="9525">
            <a:solidFill>
              <a:srgbClr val="202B64">
                <a:alpha val="1961"/>
              </a:srgbClr>
            </a:solidFill>
            <a:prstDash val="solid"/>
            <a:headEnd type="none" len="sm" w="sm"/>
            <a:tailEnd type="none" len="sm" w="sm"/>
          </a:ln>
        </p:spPr>
      </p:sp>
      <p:sp>
        <p:nvSpPr>
          <p:cNvPr name="AutoShape 11" id="11"/>
          <p:cNvSpPr/>
          <p:nvPr/>
        </p:nvSpPr>
        <p:spPr>
          <a:xfrm>
            <a:off x="17685541" y="22508"/>
            <a:ext cx="0" cy="10399032"/>
          </a:xfrm>
          <a:prstGeom prst="line">
            <a:avLst/>
          </a:prstGeom>
          <a:ln cap="flat" w="9525">
            <a:solidFill>
              <a:srgbClr val="202B64">
                <a:alpha val="0"/>
              </a:srgbClr>
            </a:solidFill>
            <a:prstDash val="solid"/>
            <a:headEnd type="none" len="sm" w="sm"/>
            <a:tailEnd type="none" len="sm" w="sm"/>
          </a:ln>
        </p:spPr>
      </p:sp>
      <p:sp>
        <p:nvSpPr>
          <p:cNvPr name="AutoShape 12" id="12"/>
          <p:cNvSpPr/>
          <p:nvPr/>
        </p:nvSpPr>
        <p:spPr>
          <a:xfrm>
            <a:off x="1154554" y="2854093"/>
            <a:ext cx="4803402" cy="0"/>
          </a:xfrm>
          <a:prstGeom prst="line">
            <a:avLst/>
          </a:prstGeom>
          <a:ln cap="flat" w="9525">
            <a:solidFill>
              <a:srgbClr val="202B64"/>
            </a:solidFill>
            <a:prstDash val="solid"/>
            <a:headEnd type="none" len="sm" w="sm"/>
            <a:tailEnd type="none" len="sm" w="sm"/>
          </a:ln>
        </p:spPr>
      </p:sp>
      <p:sp>
        <p:nvSpPr>
          <p:cNvPr name="Freeform 13" id="13"/>
          <p:cNvSpPr/>
          <p:nvPr/>
        </p:nvSpPr>
        <p:spPr>
          <a:xfrm flipH="false" flipV="false" rot="0">
            <a:off x="14027675" y="578534"/>
            <a:ext cx="3616417" cy="1607297"/>
          </a:xfrm>
          <a:custGeom>
            <a:avLst/>
            <a:gdLst/>
            <a:ahLst/>
            <a:cxnLst/>
            <a:rect r="r" b="b" t="t" l="l"/>
            <a:pathLst>
              <a:path h="1607297" w="3616417">
                <a:moveTo>
                  <a:pt x="0" y="0"/>
                </a:moveTo>
                <a:lnTo>
                  <a:pt x="3616417" y="0"/>
                </a:lnTo>
                <a:lnTo>
                  <a:pt x="3616417" y="1607297"/>
                </a:lnTo>
                <a:lnTo>
                  <a:pt x="0" y="1607297"/>
                </a:lnTo>
                <a:lnTo>
                  <a:pt x="0" y="0"/>
                </a:lnTo>
                <a:close/>
              </a:path>
            </a:pathLst>
          </a:custGeom>
          <a:blipFill>
            <a:blip r:embed="rId2"/>
            <a:stretch>
              <a:fillRect l="0" t="0" r="0" b="0"/>
            </a:stretch>
          </a:blipFill>
        </p:spPr>
      </p:sp>
      <p:sp>
        <p:nvSpPr>
          <p:cNvPr name="AutoShape 14" id="14"/>
          <p:cNvSpPr/>
          <p:nvPr/>
        </p:nvSpPr>
        <p:spPr>
          <a:xfrm>
            <a:off x="17491470" y="2355993"/>
            <a:ext cx="10718" cy="7908570"/>
          </a:xfrm>
          <a:prstGeom prst="line">
            <a:avLst/>
          </a:prstGeom>
          <a:ln cap="flat" w="9525">
            <a:solidFill>
              <a:srgbClr val="202B64">
                <a:alpha val="3922"/>
              </a:srgbClr>
            </a:solidFill>
            <a:prstDash val="solid"/>
            <a:headEnd type="none" len="sm" w="sm"/>
            <a:tailEnd type="none" len="sm" w="sm"/>
          </a:ln>
        </p:spPr>
      </p:sp>
      <p:sp>
        <p:nvSpPr>
          <p:cNvPr name="Freeform 15" id="15">
            <a:hlinkClick r:id="rId4" tooltip="https://public.alertsense.com/SignUp/?regionid=1625"/>
          </p:cNvPr>
          <p:cNvSpPr/>
          <p:nvPr/>
        </p:nvSpPr>
        <p:spPr>
          <a:xfrm flipH="false" flipV="false" rot="0">
            <a:off x="909800" y="4189539"/>
            <a:ext cx="5228860" cy="2714939"/>
          </a:xfrm>
          <a:custGeom>
            <a:avLst/>
            <a:gdLst/>
            <a:ahLst/>
            <a:cxnLst/>
            <a:rect r="r" b="b" t="t" l="l"/>
            <a:pathLst>
              <a:path h="2714939" w="5228860">
                <a:moveTo>
                  <a:pt x="0" y="0"/>
                </a:moveTo>
                <a:lnTo>
                  <a:pt x="5228860" y="0"/>
                </a:lnTo>
                <a:lnTo>
                  <a:pt x="5228860" y="2714939"/>
                </a:lnTo>
                <a:lnTo>
                  <a:pt x="0" y="2714939"/>
                </a:lnTo>
                <a:lnTo>
                  <a:pt x="0" y="0"/>
                </a:lnTo>
                <a:close/>
              </a:path>
            </a:pathLst>
          </a:custGeom>
          <a:blipFill>
            <a:blip r:embed="rId3"/>
            <a:stretch>
              <a:fillRect l="0" t="-1569" r="0" b="-1569"/>
            </a:stretch>
          </a:blipFill>
        </p:spPr>
      </p:sp>
      <p:sp>
        <p:nvSpPr>
          <p:cNvPr name="Freeform 16" id="16"/>
          <p:cNvSpPr/>
          <p:nvPr/>
        </p:nvSpPr>
        <p:spPr>
          <a:xfrm flipH="false" flipV="false" rot="0">
            <a:off x="13636964" y="2355987"/>
            <a:ext cx="2198919" cy="2198919"/>
          </a:xfrm>
          <a:custGeom>
            <a:avLst/>
            <a:gdLst/>
            <a:ahLst/>
            <a:cxnLst/>
            <a:rect r="r" b="b" t="t" l="l"/>
            <a:pathLst>
              <a:path h="2198919" w="2198919">
                <a:moveTo>
                  <a:pt x="0" y="0"/>
                </a:moveTo>
                <a:lnTo>
                  <a:pt x="2198919" y="0"/>
                </a:lnTo>
                <a:lnTo>
                  <a:pt x="2198919" y="2198919"/>
                </a:lnTo>
                <a:lnTo>
                  <a:pt x="0" y="2198919"/>
                </a:lnTo>
                <a:lnTo>
                  <a:pt x="0" y="0"/>
                </a:lnTo>
                <a:close/>
              </a:path>
            </a:pathLst>
          </a:custGeom>
          <a:blipFill>
            <a:blip r:embed="rId5"/>
            <a:stretch>
              <a:fillRect l="0" t="0" r="0" b="0"/>
            </a:stretch>
          </a:blipFill>
        </p:spPr>
      </p:sp>
      <p:sp>
        <p:nvSpPr>
          <p:cNvPr name="Freeform 17" id="17"/>
          <p:cNvSpPr/>
          <p:nvPr/>
        </p:nvSpPr>
        <p:spPr>
          <a:xfrm flipH="false" flipV="false" rot="0">
            <a:off x="12879495" y="6284688"/>
            <a:ext cx="4894269" cy="3670702"/>
          </a:xfrm>
          <a:custGeom>
            <a:avLst/>
            <a:gdLst/>
            <a:ahLst/>
            <a:cxnLst/>
            <a:rect r="r" b="b" t="t" l="l"/>
            <a:pathLst>
              <a:path h="3670702" w="4894269">
                <a:moveTo>
                  <a:pt x="0" y="0"/>
                </a:moveTo>
                <a:lnTo>
                  <a:pt x="4894268" y="0"/>
                </a:lnTo>
                <a:lnTo>
                  <a:pt x="4894268" y="3670701"/>
                </a:lnTo>
                <a:lnTo>
                  <a:pt x="0" y="3670701"/>
                </a:lnTo>
                <a:lnTo>
                  <a:pt x="0" y="0"/>
                </a:lnTo>
                <a:close/>
              </a:path>
            </a:pathLst>
          </a:custGeom>
          <a:blipFill>
            <a:blip r:embed="rId6"/>
            <a:stretch>
              <a:fillRect l="0" t="0" r="0" b="0"/>
            </a:stretch>
          </a:blipFill>
        </p:spPr>
      </p:sp>
      <p:sp>
        <p:nvSpPr>
          <p:cNvPr name="Freeform 18" id="18"/>
          <p:cNvSpPr/>
          <p:nvPr/>
        </p:nvSpPr>
        <p:spPr>
          <a:xfrm flipH="false" flipV="false" rot="-626951">
            <a:off x="897866" y="7336004"/>
            <a:ext cx="2696286" cy="1568068"/>
          </a:xfrm>
          <a:custGeom>
            <a:avLst/>
            <a:gdLst/>
            <a:ahLst/>
            <a:cxnLst/>
            <a:rect r="r" b="b" t="t" l="l"/>
            <a:pathLst>
              <a:path h="1568068" w="2696286">
                <a:moveTo>
                  <a:pt x="0" y="0"/>
                </a:moveTo>
                <a:lnTo>
                  <a:pt x="2696286" y="0"/>
                </a:lnTo>
                <a:lnTo>
                  <a:pt x="2696286" y="1568069"/>
                </a:lnTo>
                <a:lnTo>
                  <a:pt x="0" y="1568069"/>
                </a:lnTo>
                <a:lnTo>
                  <a:pt x="0" y="0"/>
                </a:lnTo>
                <a:close/>
              </a:path>
            </a:pathLst>
          </a:custGeom>
          <a:blipFill>
            <a:blip r:embed="rId7"/>
            <a:stretch>
              <a:fillRect l="-9538" t="-36050" r="-26570" b="-59079"/>
            </a:stretch>
          </a:blipFill>
        </p:spPr>
      </p:sp>
      <p:sp>
        <p:nvSpPr>
          <p:cNvPr name="TextBox 19" id="19"/>
          <p:cNvSpPr txBox="true"/>
          <p:nvPr/>
        </p:nvSpPr>
        <p:spPr>
          <a:xfrm rot="0">
            <a:off x="6624546" y="2083718"/>
            <a:ext cx="5319803" cy="6898005"/>
          </a:xfrm>
          <a:prstGeom prst="rect">
            <a:avLst/>
          </a:prstGeom>
        </p:spPr>
        <p:txBody>
          <a:bodyPr anchor="t" rtlCol="false" tIns="0" lIns="0" bIns="0" rIns="0">
            <a:spAutoFit/>
          </a:bodyPr>
          <a:lstStyle/>
          <a:p>
            <a:pPr algn="just">
              <a:lnSpc>
                <a:spcPts val="2520"/>
              </a:lnSpc>
            </a:pPr>
            <a:r>
              <a:rPr lang="en-US" sz="1800">
                <a:solidFill>
                  <a:srgbClr val="000000"/>
                </a:solidFill>
                <a:latin typeface="Canva Sans"/>
              </a:rPr>
              <a:t> Gloucester City is now participating in CivicReady.  The Camden County Board of Commissioners of Emergency Management (OEM) is now using </a:t>
            </a:r>
            <a:r>
              <a:rPr lang="en-US" sz="1800" u="sng">
                <a:solidFill>
                  <a:srgbClr val="000000"/>
                </a:solidFill>
                <a:latin typeface="Canva Sans"/>
                <a:hlinkClick r:id="rId8" tooltip="https://public.alertsense.com/SignUp/?regionid=1625"/>
              </a:rPr>
              <a:t>CivicReady</a:t>
            </a:r>
            <a:r>
              <a:rPr lang="en-US" sz="1800">
                <a:solidFill>
                  <a:srgbClr val="000000"/>
                </a:solidFill>
                <a:latin typeface="Canva Sans"/>
              </a:rPr>
              <a:t> to help keep Camden County residents informed during fires, outages, floods, hurricanes, evacuations, road closures and other emergency events. </a:t>
            </a:r>
            <a:r>
              <a:rPr lang="en-US" sz="1800" u="sng">
                <a:solidFill>
                  <a:srgbClr val="000000"/>
                </a:solidFill>
                <a:latin typeface="Canva Sans"/>
                <a:hlinkClick r:id="rId9" tooltip="https://public.alertsense.com/SignUp/?regionid=1625"/>
              </a:rPr>
              <a:t>CivicReady</a:t>
            </a:r>
            <a:r>
              <a:rPr lang="en-US" sz="1800">
                <a:solidFill>
                  <a:srgbClr val="000000"/>
                </a:solidFill>
                <a:latin typeface="Canva Sans"/>
              </a:rPr>
              <a:t> will allow us to quickly alert constituents via voice, text, email and CAP/IPAWS.</a:t>
            </a:r>
          </a:p>
          <a:p>
            <a:pPr algn="just">
              <a:lnSpc>
                <a:spcPts val="2520"/>
              </a:lnSpc>
            </a:pPr>
            <a:r>
              <a:rPr lang="en-US" sz="1800">
                <a:solidFill>
                  <a:srgbClr val="000000"/>
                </a:solidFill>
                <a:latin typeface="Canva Sans"/>
              </a:rPr>
              <a:t>  This system, combined with our other emergency alert methods, is designed to get emergency messages to you, the public, quickly and effectively. This does not preclude you from calling 911 if you need emergency information; it simply provides an opportunity for us to disseminate critical information to you if and when the need arises.</a:t>
            </a:r>
          </a:p>
          <a:p>
            <a:pPr algn="just">
              <a:lnSpc>
                <a:spcPts val="2520"/>
              </a:lnSpc>
            </a:pPr>
            <a:r>
              <a:rPr lang="en-US" sz="1800">
                <a:solidFill>
                  <a:srgbClr val="000000"/>
                </a:solidFill>
                <a:latin typeface="Canva Sans"/>
              </a:rPr>
              <a:t>  We appreciate you taking the time to read this important information. Please click on the image on the left to sign up or the address below.</a:t>
            </a:r>
          </a:p>
        </p:txBody>
      </p:sp>
      <p:sp>
        <p:nvSpPr>
          <p:cNvPr name="Freeform 20" id="20"/>
          <p:cNvSpPr/>
          <p:nvPr/>
        </p:nvSpPr>
        <p:spPr>
          <a:xfrm flipH="false" flipV="false" rot="-2850346">
            <a:off x="4185324" y="7750486"/>
            <a:ext cx="1586776" cy="1692561"/>
          </a:xfrm>
          <a:custGeom>
            <a:avLst/>
            <a:gdLst/>
            <a:ahLst/>
            <a:cxnLst/>
            <a:rect r="r" b="b" t="t" l="l"/>
            <a:pathLst>
              <a:path h="1692561" w="1586776">
                <a:moveTo>
                  <a:pt x="0" y="0"/>
                </a:moveTo>
                <a:lnTo>
                  <a:pt x="1586777" y="0"/>
                </a:lnTo>
                <a:lnTo>
                  <a:pt x="1586777" y="1692561"/>
                </a:lnTo>
                <a:lnTo>
                  <a:pt x="0" y="16925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1" id="21"/>
          <p:cNvSpPr txBox="true"/>
          <p:nvPr/>
        </p:nvSpPr>
        <p:spPr>
          <a:xfrm rot="0">
            <a:off x="909800" y="654550"/>
            <a:ext cx="1903100" cy="240665"/>
          </a:xfrm>
          <a:prstGeom prst="rect">
            <a:avLst/>
          </a:prstGeom>
        </p:spPr>
        <p:txBody>
          <a:bodyPr anchor="t" rtlCol="false" tIns="0" lIns="0" bIns="0" rIns="0">
            <a:spAutoFit/>
          </a:bodyPr>
          <a:lstStyle/>
          <a:p>
            <a:pPr>
              <a:lnSpc>
                <a:spcPts val="1960"/>
              </a:lnSpc>
            </a:pPr>
            <a:r>
              <a:rPr lang="en-US" sz="1400" spc="196">
                <a:solidFill>
                  <a:srgbClr val="000000"/>
                </a:solidFill>
                <a:latin typeface="Clear Sans Regular"/>
              </a:rPr>
              <a:t>JUNE 2023</a:t>
            </a:r>
          </a:p>
        </p:txBody>
      </p:sp>
      <p:grpSp>
        <p:nvGrpSpPr>
          <p:cNvPr name="Group 22" id="22"/>
          <p:cNvGrpSpPr/>
          <p:nvPr/>
        </p:nvGrpSpPr>
        <p:grpSpPr>
          <a:xfrm rot="0">
            <a:off x="1014668" y="2014522"/>
            <a:ext cx="4690670" cy="1971669"/>
            <a:chOff x="0" y="0"/>
            <a:chExt cx="6254227" cy="2628892"/>
          </a:xfrm>
        </p:grpSpPr>
        <p:sp>
          <p:nvSpPr>
            <p:cNvPr name="TextBox 23" id="23"/>
            <p:cNvSpPr txBox="true"/>
            <p:nvPr/>
          </p:nvSpPr>
          <p:spPr>
            <a:xfrm rot="0">
              <a:off x="0" y="95250"/>
              <a:ext cx="6254227" cy="2096406"/>
            </a:xfrm>
            <a:prstGeom prst="rect">
              <a:avLst/>
            </a:prstGeom>
          </p:spPr>
          <p:txBody>
            <a:bodyPr anchor="t" rtlCol="false" tIns="0" lIns="0" bIns="0" rIns="0">
              <a:spAutoFit/>
            </a:bodyPr>
            <a:lstStyle/>
            <a:p>
              <a:pPr algn="ctr">
                <a:lnSpc>
                  <a:spcPts val="5859"/>
                </a:lnSpc>
              </a:pPr>
              <a:r>
                <a:rPr lang="en-US" sz="5918">
                  <a:solidFill>
                    <a:srgbClr val="883539"/>
                  </a:solidFill>
                  <a:latin typeface="Chewy"/>
                </a:rPr>
                <a:t>Be the first</a:t>
              </a:r>
            </a:p>
            <a:p>
              <a:pPr algn="ctr">
                <a:lnSpc>
                  <a:spcPts val="5859"/>
                </a:lnSpc>
              </a:pPr>
              <a:r>
                <a:rPr lang="en-US" sz="5918">
                  <a:solidFill>
                    <a:srgbClr val="883539"/>
                  </a:solidFill>
                  <a:latin typeface="Chewy"/>
                </a:rPr>
                <a:t> to  know...</a:t>
              </a:r>
            </a:p>
          </p:txBody>
        </p:sp>
        <p:sp>
          <p:nvSpPr>
            <p:cNvPr name="TextBox 24" id="24"/>
            <p:cNvSpPr txBox="true"/>
            <p:nvPr/>
          </p:nvSpPr>
          <p:spPr>
            <a:xfrm rot="0">
              <a:off x="0" y="2347050"/>
              <a:ext cx="6254227" cy="281842"/>
            </a:xfrm>
            <a:prstGeom prst="rect">
              <a:avLst/>
            </a:prstGeom>
          </p:spPr>
          <p:txBody>
            <a:bodyPr anchor="t" rtlCol="false" tIns="0" lIns="0" bIns="0" rIns="0">
              <a:spAutoFit/>
            </a:bodyPr>
            <a:lstStyle/>
            <a:p>
              <a:pPr algn="ctr">
                <a:lnSpc>
                  <a:spcPts val="1736"/>
                </a:lnSpc>
              </a:pPr>
              <a:r>
                <a:rPr lang="en-US" sz="1315" spc="239">
                  <a:solidFill>
                    <a:srgbClr val="000000"/>
                  </a:solidFill>
                  <a:latin typeface="League Spartan"/>
                </a:rPr>
                <a:t>SIGN UP HERE FOR NOTIFICATIONS</a:t>
              </a:r>
            </a:p>
          </p:txBody>
        </p:sp>
      </p:grpSp>
      <p:sp>
        <p:nvSpPr>
          <p:cNvPr name="TextBox 25" id="25"/>
          <p:cNvSpPr txBox="true"/>
          <p:nvPr/>
        </p:nvSpPr>
        <p:spPr>
          <a:xfrm rot="0">
            <a:off x="6624546" y="9219848"/>
            <a:ext cx="5950148" cy="349250"/>
          </a:xfrm>
          <a:prstGeom prst="rect">
            <a:avLst/>
          </a:prstGeom>
        </p:spPr>
        <p:txBody>
          <a:bodyPr anchor="t" rtlCol="false" tIns="0" lIns="0" bIns="0" rIns="0">
            <a:spAutoFit/>
          </a:bodyPr>
          <a:lstStyle/>
          <a:p>
            <a:pPr>
              <a:lnSpc>
                <a:spcPts val="2800"/>
              </a:lnSpc>
            </a:pPr>
            <a:r>
              <a:rPr lang="en-US" sz="2000" u="sng">
                <a:solidFill>
                  <a:srgbClr val="000000"/>
                </a:solidFill>
                <a:latin typeface="Arimo"/>
                <a:hlinkClick r:id="rId12" tooltip="https://public.alertsense.com/SignUp/?regionid=1625"/>
              </a:rPr>
              <a:t>https://public.alertsense.com/SignUp/?regionid=1625</a:t>
            </a:r>
          </a:p>
        </p:txBody>
      </p:sp>
      <p:sp>
        <p:nvSpPr>
          <p:cNvPr name="TextBox 26" id="26"/>
          <p:cNvSpPr txBox="true"/>
          <p:nvPr/>
        </p:nvSpPr>
        <p:spPr>
          <a:xfrm rot="0">
            <a:off x="12341516" y="4804889"/>
            <a:ext cx="5339262" cy="4948555"/>
          </a:xfrm>
          <a:prstGeom prst="rect">
            <a:avLst/>
          </a:prstGeom>
        </p:spPr>
        <p:txBody>
          <a:bodyPr anchor="t" rtlCol="false" tIns="0" lIns="0" bIns="0" rIns="0">
            <a:spAutoFit/>
          </a:bodyPr>
          <a:lstStyle/>
          <a:p>
            <a:pPr algn="just">
              <a:lnSpc>
                <a:spcPts val="2520"/>
              </a:lnSpc>
            </a:pPr>
            <a:r>
              <a:rPr lang="en-US" sz="1800">
                <a:solidFill>
                  <a:srgbClr val="000000"/>
                </a:solidFill>
                <a:latin typeface="Canva Sans"/>
              </a:rPr>
              <a:t>REVITALIZED...POTENTIAL...BETTER...</a:t>
            </a:r>
          </a:p>
          <a:p>
            <a:pPr algn="just">
              <a:lnSpc>
                <a:spcPts val="2520"/>
              </a:lnSpc>
            </a:pPr>
          </a:p>
          <a:p>
            <a:pPr algn="just">
              <a:lnSpc>
                <a:spcPts val="2520"/>
              </a:lnSpc>
            </a:pPr>
            <a:r>
              <a:rPr lang="en-US" sz="1800">
                <a:solidFill>
                  <a:srgbClr val="000000"/>
                </a:solidFill>
                <a:latin typeface="Canva Sans"/>
              </a:rPr>
              <a:t>   Above is wordcloud from what we'd like to see happen in our neighborhoods.</a:t>
            </a:r>
          </a:p>
          <a:p>
            <a:pPr algn="just">
              <a:lnSpc>
                <a:spcPts val="2520"/>
              </a:lnSpc>
            </a:pPr>
            <a:r>
              <a:rPr lang="en-US" sz="1800">
                <a:solidFill>
                  <a:srgbClr val="000000"/>
                </a:solidFill>
                <a:latin typeface="Canva Sans"/>
              </a:rPr>
              <a:t> Recently, there has been too much vandalism at Proprietors Park and in other neighborhoods.  Please be vigilant and watch our neighborhoods and parks.</a:t>
            </a:r>
          </a:p>
          <a:p>
            <a:pPr algn="just">
              <a:lnSpc>
                <a:spcPts val="2520"/>
              </a:lnSpc>
            </a:pPr>
            <a:r>
              <a:rPr lang="en-US" sz="1800">
                <a:solidFill>
                  <a:srgbClr val="000000"/>
                </a:solidFill>
                <a:latin typeface="Canva Sans"/>
              </a:rPr>
              <a:t>  </a:t>
            </a:r>
          </a:p>
          <a:p>
            <a:pPr algn="just">
              <a:lnSpc>
                <a:spcPts val="2520"/>
              </a:lnSpc>
            </a:pPr>
          </a:p>
          <a:p>
            <a:pPr algn="just">
              <a:lnSpc>
                <a:spcPts val="2520"/>
              </a:lnSpc>
            </a:pPr>
          </a:p>
          <a:p>
            <a:pPr algn="just">
              <a:lnSpc>
                <a:spcPts val="2520"/>
              </a:lnSpc>
            </a:pPr>
          </a:p>
          <a:p>
            <a:pPr algn="ctr">
              <a:lnSpc>
                <a:spcPts val="3219"/>
              </a:lnSpc>
            </a:pPr>
            <a:r>
              <a:rPr lang="en-US" sz="2299" spc="411">
                <a:solidFill>
                  <a:srgbClr val="5271FF"/>
                </a:solidFill>
                <a:latin typeface="Bakerie Bold Bold"/>
              </a:rPr>
              <a:t>If  you see something, say something.</a:t>
            </a:r>
          </a:p>
          <a:p>
            <a:pPr algn="ctr" marL="0" indent="0" lvl="0">
              <a:lnSpc>
                <a:spcPts val="3219"/>
              </a:lnSpc>
              <a:spcBef>
                <a:spcPct val="0"/>
              </a:spcBef>
            </a:pPr>
            <a:r>
              <a:rPr lang="en-US" sz="2299" spc="411">
                <a:solidFill>
                  <a:srgbClr val="5271FF"/>
                </a:solidFill>
                <a:latin typeface="Bakerie Bold Bold"/>
              </a:rPr>
              <a:t>Be part of the solution.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DAFkmXBw6xk</dc:identifier>
  <dcterms:modified xsi:type="dcterms:W3CDTF">2011-08-01T06:04:30Z</dcterms:modified>
  <cp:revision>1</cp:revision>
  <dc:title>July Newsletter</dc:title>
</cp:coreProperties>
</file>